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57"/>
  </p:notesMasterIdLst>
  <p:sldIdLst>
    <p:sldId id="256" r:id="rId3"/>
    <p:sldId id="258" r:id="rId4"/>
    <p:sldId id="259" r:id="rId5"/>
    <p:sldId id="290" r:id="rId6"/>
    <p:sldId id="291" r:id="rId7"/>
    <p:sldId id="261" r:id="rId8"/>
    <p:sldId id="262" r:id="rId9"/>
    <p:sldId id="293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301" r:id="rId20"/>
    <p:sldId id="274" r:id="rId21"/>
    <p:sldId id="302" r:id="rId22"/>
    <p:sldId id="292" r:id="rId23"/>
    <p:sldId id="309" r:id="rId24"/>
    <p:sldId id="308" r:id="rId25"/>
    <p:sldId id="310" r:id="rId26"/>
    <p:sldId id="314" r:id="rId27"/>
    <p:sldId id="317" r:id="rId28"/>
    <p:sldId id="318" r:id="rId29"/>
    <p:sldId id="319" r:id="rId30"/>
    <p:sldId id="321" r:id="rId31"/>
    <p:sldId id="320" r:id="rId32"/>
    <p:sldId id="324" r:id="rId33"/>
    <p:sldId id="325" r:id="rId34"/>
    <p:sldId id="326" r:id="rId35"/>
    <p:sldId id="327" r:id="rId36"/>
    <p:sldId id="323" r:id="rId37"/>
    <p:sldId id="328" r:id="rId38"/>
    <p:sldId id="329" r:id="rId39"/>
    <p:sldId id="330" r:id="rId40"/>
    <p:sldId id="331" r:id="rId41"/>
    <p:sldId id="332" r:id="rId42"/>
    <p:sldId id="333" r:id="rId43"/>
    <p:sldId id="299" r:id="rId44"/>
    <p:sldId id="334" r:id="rId45"/>
    <p:sldId id="335" r:id="rId46"/>
    <p:sldId id="336" r:id="rId47"/>
    <p:sldId id="312" r:id="rId48"/>
    <p:sldId id="287" r:id="rId49"/>
    <p:sldId id="281" r:id="rId50"/>
    <p:sldId id="282" r:id="rId51"/>
    <p:sldId id="298" r:id="rId52"/>
    <p:sldId id="295" r:id="rId53"/>
    <p:sldId id="296" r:id="rId54"/>
    <p:sldId id="303" r:id="rId55"/>
    <p:sldId id="307" r:id="rId56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6" autoAdjust="0"/>
  </p:normalViewPr>
  <p:slideViewPr>
    <p:cSldViewPr snapToGrid="0">
      <p:cViewPr varScale="1">
        <p:scale>
          <a:sx n="86" d="100"/>
          <a:sy n="86" d="100"/>
        </p:scale>
        <p:origin x="13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996EF2D-DBB1-4553-94E1-6747DB10C130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29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AC981BD-4C5C-4952-B18D-317C0CD8CAB9}" type="slidenum">
              <a:rPr lang="de-DE" sz="1300" b="0" strike="noStrike" spc="-1">
                <a:latin typeface="Times New Roman"/>
              </a:rPr>
              <a:t>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26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0993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27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9159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28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757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29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4645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30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8189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31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4471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32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0996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33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096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34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1882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35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808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Bild Industrie löschen: https://www.donnersberg.de/</a:t>
            </a:r>
            <a:r>
              <a:rPr lang="de-DE" sz="2000" b="0" strike="noStrike" spc="-1" dirty="0" err="1">
                <a:latin typeface="Arial"/>
              </a:rPr>
              <a:t>donnersbergkreis</a:t>
            </a:r>
            <a:r>
              <a:rPr lang="de-DE" sz="2000" b="0" strike="noStrike" spc="-1" dirty="0">
                <a:latin typeface="Arial"/>
              </a:rPr>
              <a:t>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2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CFDBEC31-9058-4D4E-A6D2-46D0216894D1}" type="slidenum">
              <a:rPr lang="de-DE" sz="1300" b="0" strike="noStrike" spc="-1">
                <a:latin typeface="Times New Roman"/>
              </a:rPr>
              <a:t>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36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20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37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2820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38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9044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39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0163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40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416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41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7176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42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2151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43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7706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44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7683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45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39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Bild Industrie löschen: https://www.donnersberg.de/</a:t>
            </a:r>
            <a:r>
              <a:rPr lang="de-DE" sz="2000" b="0" strike="noStrike" spc="-1" dirty="0" err="1">
                <a:latin typeface="Arial"/>
              </a:rPr>
              <a:t>donnersbergkreis</a:t>
            </a:r>
            <a:r>
              <a:rPr lang="de-DE" sz="2000" b="0" strike="noStrike" spc="-1" dirty="0">
                <a:latin typeface="Arial"/>
              </a:rPr>
              <a:t>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 dirty="0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5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B504DE7-153F-4E22-9786-6E9911319155}" type="slidenum">
              <a:rPr lang="de-DE" sz="1300" b="0" strike="noStrike" spc="-1">
                <a:latin typeface="Times New Roman"/>
              </a:rPr>
              <a:t>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E3178A4E-3AC1-48ED-B89B-76621D9AF013}" type="slidenum">
              <a:rPr lang="de-DE" sz="1300" b="0" strike="noStrike" spc="-1">
                <a:latin typeface="Times New Roman"/>
              </a:rPr>
              <a:t>48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8906171C-1512-4206-AC5F-440B83EF80C3}" type="slidenum">
              <a:rPr lang="de-DE" sz="1300" b="0" strike="noStrike" spc="-1">
                <a:latin typeface="Times New Roman"/>
              </a:rPr>
              <a:t>49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51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1209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52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911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r>
              <a:rPr lang="de-DE" sz="2000" b="0" strike="noStrike" spc="-1" dirty="0">
                <a:latin typeface="Arial"/>
              </a:rPr>
              <a:t>https://grabcad.com/library/4-bar-linkage-gripper-with-dynamixel-rx-64-1	</a:t>
            </a: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54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2755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19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20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502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22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961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23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850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24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232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25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79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822960" y="758880"/>
            <a:ext cx="75434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Mastertitelformat bearbeiten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20A88B3-8172-448B-9DC2-1B1E012A7E39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490320" y="1134000"/>
            <a:ext cx="65610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Mastertitelformat bearbeiten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2DF98FA-0BFA-429F-ACF1-4BBD019F8A0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54" name="Grafik 5"/>
          <p:cNvPicPr/>
          <p:nvPr/>
        </p:nvPicPr>
        <p:blipFill>
          <a:blip r:embed="rId1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me/Subsysteme/Subsystem_Signalverfolgung/Track_Signal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me/Subsysteme/Subsystem_Signalverfolgung/Track_Signal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../../Diagramme/Subsysteme/Subsystem_Fortbewegung/Locomotion_ver.png" TargetMode="Externa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hyperlink" Target="../../Diagramme/Subsysteme/Subsystem_Fortbewegung/Locomotion_ver.png" TargetMode="Externa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hyperlink" Target="../../Diagramme/Subsysteme/Subsystem_Objektbergung/Objekt%20bergen.png" TargetMode="Externa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5" Type="http://schemas.openxmlformats.org/officeDocument/2006/relationships/hyperlink" Target="../../Diagramme/Subsysteme/Subsystem_Objektbergung/Objekt%20bergen.png" TargetMode="Externa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-wissen.de/natur/naturgewalten/erdbeben/index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mining-technology.com/features/feature111373/" TargetMode="External"/><Relationship Id="rId4" Type="http://schemas.openxmlformats.org/officeDocument/2006/relationships/hyperlink" Target="https://p5.focus.de/img/fotos/origs8399001/3248515803-w630-h472-o-q75-p5/urn-newsml-dpa-com-20090101-180201-99-893310-large-4-3.jpg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JPG"/><Relationship Id="rId4" Type="http://schemas.openxmlformats.org/officeDocument/2006/relationships/image" Target="../media/image30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30.gif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51360" y="-874800"/>
            <a:ext cx="5170680" cy="387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60000"/>
              </a:lnSpc>
            </a:pPr>
            <a:r>
              <a:rPr lang="en-US" sz="5400" b="1" strike="noStrike" spc="-52" dirty="0">
                <a:solidFill>
                  <a:srgbClr val="262626"/>
                </a:solidFill>
                <a:latin typeface="Calibri Light"/>
              </a:rPr>
              <a:t>Rescue Robot</a:t>
            </a:r>
            <a:br>
              <a:rPr dirty="0"/>
            </a:br>
            <a:br>
              <a:rPr dirty="0"/>
            </a:br>
            <a:r>
              <a:rPr lang="en-US" sz="2000" b="1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Projekt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angewandte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Elektrotechnik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- Gruppe 2 -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16880" y="5750640"/>
            <a:ext cx="6413040" cy="890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de-DE" sz="1600" b="0" strike="noStrike" cap="all" spc="-52">
                <a:solidFill>
                  <a:srgbClr val="999999"/>
                </a:solidFill>
                <a:latin typeface="Calibri Light"/>
              </a:rPr>
              <a:t>Bruno Berger / Lukas Walter / Melanie Löbel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435840" y="4993920"/>
            <a:ext cx="5503680" cy="15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</a:pPr>
            <a:endParaRPr lang="de-DE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de-DE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24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. August 2020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102" name="Grafik 4"/>
          <p:cNvPicPr/>
          <p:nvPr/>
        </p:nvPicPr>
        <p:blipFill>
          <a:blip r:embed="rId3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C3C5C5-196F-4417-9E73-7AB1430C75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4" y="1798980"/>
            <a:ext cx="8338586" cy="38609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2"/>
          <p:cNvPicPr/>
          <p:nvPr/>
        </p:nvPicPr>
        <p:blipFill>
          <a:blip r:embed="rId2"/>
          <a:stretch/>
        </p:blipFill>
        <p:spPr>
          <a:xfrm>
            <a:off x="908640" y="1765353"/>
            <a:ext cx="4250880" cy="4541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Use Case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99B1489-BE65-4049-B0AD-B601C15B49E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168160" y="6092640"/>
            <a:ext cx="16455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Abb.7: Use Case Model</a:t>
            </a:r>
            <a:endParaRPr lang="de-DE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DC49CB-5FCC-44DA-86E6-D06B23A9192A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54" name="Grafik 5"/>
          <p:cNvPicPr/>
          <p:nvPr/>
        </p:nvPicPr>
        <p:blipFill>
          <a:blip r:embed="rId2"/>
          <a:srcRect l="8049" t="12679" r="30789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/>
          <p:cNvPicPr/>
          <p:nvPr/>
        </p:nvPicPr>
        <p:blipFill>
          <a:blip r:embed="rId3"/>
          <a:srcRect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/>
          <p:cNvPicPr/>
          <p:nvPr/>
        </p:nvPicPr>
        <p:blipFill>
          <a:blip r:embed="rId4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/>
          <p:cNvPicPr/>
          <p:nvPr/>
        </p:nvPicPr>
        <p:blipFill>
          <a:blip r:embed="rId5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Abb.8: </a:t>
            </a:r>
            <a:endParaRPr lang="de-DE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Paper Prototype Bruno Berger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Abb.9: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Melanie Löbel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56228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Abb.11: Paper Prototype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822960" y="1880046"/>
            <a:ext cx="5820029" cy="2060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>
                <a:solidFill>
                  <a:srgbClr val="000000"/>
                </a:solidFill>
                <a:latin typeface="Calibri"/>
              </a:rPr>
              <a:t>Übernahme + Ergänzungen aus verschiedenen Prototypen: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Greifer + Greifarm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Stützarme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Kettenantrieb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Turbine mit Ruder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400" b="0" strike="noStrike" spc="-1" dirty="0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EBCCA4-7C69-42B1-991D-FF1BD2118F95}"/>
              </a:ext>
            </a:extLst>
          </p:cNvPr>
          <p:cNvSpPr txBox="1"/>
          <p:nvPr/>
        </p:nvSpPr>
        <p:spPr>
          <a:xfrm rot="19972583">
            <a:off x="9612563" y="180917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Renderings austauschen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E6E404-5CF5-452F-9FB2-5267D5674247}"/>
              </a:ext>
            </a:extLst>
          </p:cNvPr>
          <p:cNvSpPr txBox="1"/>
          <p:nvPr/>
        </p:nvSpPr>
        <p:spPr>
          <a:xfrm>
            <a:off x="9689430" y="3097260"/>
            <a:ext cx="37847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vorn 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hinten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Explosionsansicht (Bild / Video / </a:t>
            </a:r>
            <a:r>
              <a:rPr lang="de-DE" sz="1500" b="1" dirty="0" err="1">
                <a:solidFill>
                  <a:srgbClr val="FF0000"/>
                </a:solidFill>
              </a:rPr>
              <a:t>gif</a:t>
            </a:r>
            <a:r>
              <a:rPr lang="de-DE" sz="15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71143-D784-412C-9893-8FC584B05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3" y="3778855"/>
            <a:ext cx="4732568" cy="2191278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DD89D6-319E-40B9-9625-51E5A72E6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34" y="4245320"/>
            <a:ext cx="5570376" cy="25792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16ADF0-0E40-40AF-BFD8-7BEA008C729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6" name="Grafik 7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AB06F46-F981-4774-A430-375123CB99C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966200" y="1904400"/>
            <a:ext cx="299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84" name="Grafik 11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85" name="Line 6"/>
          <p:cNvSpPr/>
          <p:nvPr/>
        </p:nvSpPr>
        <p:spPr>
          <a:xfrm>
            <a:off x="1314360" y="1980360"/>
            <a:ext cx="3209760" cy="100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7"/>
          <p:cNvSpPr/>
          <p:nvPr/>
        </p:nvSpPr>
        <p:spPr>
          <a:xfrm>
            <a:off x="1314360" y="1980360"/>
            <a:ext cx="3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8"/>
          <p:cNvSpPr/>
          <p:nvPr/>
        </p:nvSpPr>
        <p:spPr>
          <a:xfrm>
            <a:off x="1314360" y="2457360"/>
            <a:ext cx="10191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9"/>
          <p:cNvSpPr/>
          <p:nvPr/>
        </p:nvSpPr>
        <p:spPr>
          <a:xfrm>
            <a:off x="2333520" y="245736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2338200" y="2961000"/>
            <a:ext cx="1014480" cy="10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1"/>
          <p:cNvSpPr/>
          <p:nvPr/>
        </p:nvSpPr>
        <p:spPr>
          <a:xfrm>
            <a:off x="3352680" y="2971440"/>
            <a:ext cx="360" cy="5151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2"/>
          <p:cNvSpPr/>
          <p:nvPr/>
        </p:nvSpPr>
        <p:spPr>
          <a:xfrm flipV="1">
            <a:off x="3348720" y="3475080"/>
            <a:ext cx="1175400" cy="1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3"/>
          <p:cNvSpPr/>
          <p:nvPr/>
        </p:nvSpPr>
        <p:spPr>
          <a:xfrm>
            <a:off x="4524120" y="1989360"/>
            <a:ext cx="360" cy="1485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7B6AE4C-E380-4F7F-B591-D8E454342624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971240" y="1904400"/>
            <a:ext cx="2928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98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0" name="Line 6"/>
          <p:cNvSpPr/>
          <p:nvPr/>
        </p:nvSpPr>
        <p:spPr>
          <a:xfrm>
            <a:off x="1159560" y="254016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7"/>
          <p:cNvSpPr/>
          <p:nvPr/>
        </p:nvSpPr>
        <p:spPr>
          <a:xfrm>
            <a:off x="2253960" y="2540160"/>
            <a:ext cx="360" cy="4208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8"/>
          <p:cNvSpPr/>
          <p:nvPr/>
        </p:nvSpPr>
        <p:spPr>
          <a:xfrm>
            <a:off x="2253960" y="296748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9"/>
          <p:cNvSpPr/>
          <p:nvPr/>
        </p:nvSpPr>
        <p:spPr>
          <a:xfrm>
            <a:off x="2952720" y="2967480"/>
            <a:ext cx="360" cy="46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0"/>
          <p:cNvSpPr/>
          <p:nvPr/>
        </p:nvSpPr>
        <p:spPr>
          <a:xfrm flipH="1">
            <a:off x="2253960" y="342900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1"/>
          <p:cNvSpPr/>
          <p:nvPr/>
        </p:nvSpPr>
        <p:spPr>
          <a:xfrm>
            <a:off x="2253960" y="3429000"/>
            <a:ext cx="360" cy="961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12"/>
          <p:cNvSpPr/>
          <p:nvPr/>
        </p:nvSpPr>
        <p:spPr>
          <a:xfrm>
            <a:off x="1159560" y="439092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3"/>
          <p:cNvSpPr/>
          <p:nvPr/>
        </p:nvSpPr>
        <p:spPr>
          <a:xfrm>
            <a:off x="1159560" y="2540160"/>
            <a:ext cx="360" cy="1843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71CB74-79C6-424C-BD14-E0636EF5D32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71240" y="1904400"/>
            <a:ext cx="2928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13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14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Line 6"/>
          <p:cNvSpPr/>
          <p:nvPr/>
        </p:nvSpPr>
        <p:spPr>
          <a:xfrm>
            <a:off x="2378880" y="3540240"/>
            <a:ext cx="197388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7"/>
          <p:cNvSpPr/>
          <p:nvPr/>
        </p:nvSpPr>
        <p:spPr>
          <a:xfrm>
            <a:off x="2378880" y="3540240"/>
            <a:ext cx="106920" cy="177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8"/>
          <p:cNvSpPr/>
          <p:nvPr/>
        </p:nvSpPr>
        <p:spPr>
          <a:xfrm>
            <a:off x="1895400" y="5314680"/>
            <a:ext cx="590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9"/>
          <p:cNvSpPr/>
          <p:nvPr/>
        </p:nvSpPr>
        <p:spPr>
          <a:xfrm>
            <a:off x="1895400" y="531468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0"/>
          <p:cNvSpPr/>
          <p:nvPr/>
        </p:nvSpPr>
        <p:spPr>
          <a:xfrm>
            <a:off x="1895400" y="5829120"/>
            <a:ext cx="24573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1"/>
          <p:cNvSpPr/>
          <p:nvPr/>
        </p:nvSpPr>
        <p:spPr>
          <a:xfrm>
            <a:off x="4352760" y="3540240"/>
            <a:ext cx="360" cy="22888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971240" y="1904400"/>
            <a:ext cx="2928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Peripheral device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26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019160" y="4429080"/>
            <a:ext cx="1495080" cy="86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909720" y="6039000"/>
            <a:ext cx="700105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 err="1">
                <a:solidFill>
                  <a:srgbClr val="FF0000"/>
                </a:solidFill>
                <a:latin typeface="Calibri"/>
              </a:rPr>
              <a:t>Abb.xx</a:t>
            </a:r>
            <a:r>
              <a:rPr lang="de-DE" sz="1200" b="1" strike="noStrike" spc="-1" dirty="0">
                <a:solidFill>
                  <a:srgbClr val="FF0000"/>
                </a:solidFill>
                <a:latin typeface="Calibri"/>
              </a:rPr>
              <a:t>: </a:t>
            </a:r>
            <a:endParaRPr lang="de-DE" sz="1200" b="0" strike="noStrike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06B1462-F60D-4200-920C-7B617FF6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0" y="1976285"/>
            <a:ext cx="7497760" cy="291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65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Objekterkennung (Person oder radioaktives Objekt)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Objektbergung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Kommunikation (mit Person)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Firmengelände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 dirty="0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 dirty="0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7B08D59-6E2A-4ADC-9CA2-029262A7D0F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13" name="Grafik 8"/>
          <p:cNvPicPr/>
          <p:nvPr/>
        </p:nvPicPr>
        <p:blipFill>
          <a:blip r:embed="rId3"/>
          <a:stretch/>
        </p:blipFill>
        <p:spPr>
          <a:xfrm>
            <a:off x="5788800" y="2483640"/>
            <a:ext cx="2235600" cy="16808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4" name="Grafik 10"/>
          <p:cNvPicPr/>
          <p:nvPr/>
        </p:nvPicPr>
        <p:blipFill>
          <a:blip r:embed="rId4"/>
          <a:stretch/>
        </p:blipFill>
        <p:spPr>
          <a:xfrm>
            <a:off x="5840280" y="2544840"/>
            <a:ext cx="460800" cy="423000"/>
          </a:xfrm>
          <a:prstGeom prst="rect">
            <a:avLst/>
          </a:prstGeom>
          <a:ln>
            <a:noFill/>
          </a:ln>
        </p:spPr>
      </p:pic>
      <p:pic>
        <p:nvPicPr>
          <p:cNvPr id="115" name="Grafik 11"/>
          <p:cNvPicPr/>
          <p:nvPr/>
        </p:nvPicPr>
        <p:blipFill>
          <a:blip r:embed="rId5"/>
          <a:srcRect r="17063"/>
          <a:stretch/>
        </p:blipFill>
        <p:spPr>
          <a:xfrm>
            <a:off x="3035880" y="4689360"/>
            <a:ext cx="3072240" cy="134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6" name="Grafik 4"/>
          <p:cNvPicPr/>
          <p:nvPr/>
        </p:nvPicPr>
        <p:blipFill>
          <a:blip r:embed="rId6"/>
          <a:stretch/>
        </p:blipFill>
        <p:spPr>
          <a:xfrm>
            <a:off x="927720" y="2502720"/>
            <a:ext cx="2596320" cy="1475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CustomShape 4"/>
          <p:cNvSpPr/>
          <p:nvPr/>
        </p:nvSpPr>
        <p:spPr>
          <a:xfrm>
            <a:off x="850320" y="4033800"/>
            <a:ext cx="12434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Abb.1: Erdbeben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5796360" y="4221720"/>
            <a:ext cx="159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Abb.2: Atomkraftwerk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2973960" y="6020280"/>
            <a:ext cx="2355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Abb.3: Brand auf Industriegelände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801440"/>
            <a:ext cx="51642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1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1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Objekterkennung (Person oder radioaktives Objekt)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Objektbergung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Kommunikation (mit Person)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Firmengelände</a:t>
            </a:r>
          </a:p>
        </p:txBody>
      </p:sp>
    </p:spTree>
    <p:extLst>
      <p:ext uri="{BB962C8B-B14F-4D97-AF65-F5344CB8AC3E}">
        <p14:creationId xmlns:p14="http://schemas.microsoft.com/office/powerpoint/2010/main" val="27553085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>
            <a:extLst>
              <a:ext uri="{FF2B5EF4-FFF2-40B4-BE49-F238E27FC236}">
                <a16:creationId xmlns:a16="http://schemas.microsoft.com/office/drawing/2014/main" id="{F62A56A4-2F60-4D98-A5E2-E24A9EEE2332}"/>
              </a:ext>
            </a:extLst>
          </p:cNvPr>
          <p:cNvSpPr/>
          <p:nvPr/>
        </p:nvSpPr>
        <p:spPr bwMode="auto">
          <a:xfrm>
            <a:off x="822960" y="3622913"/>
            <a:ext cx="5943493" cy="69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4006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Firmengelände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0CB057EF-D1F4-49A6-9DCF-2B25B14D7AC2}"/>
              </a:ext>
            </a:extLst>
          </p:cNvPr>
          <p:cNvSpPr/>
          <p:nvPr/>
        </p:nvSpPr>
        <p:spPr>
          <a:xfrm>
            <a:off x="896160" y="6080556"/>
            <a:ext cx="2170957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Abb.12:  Subsystem „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Premises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“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8F6E20E-8A96-44F4-B593-0EAA47DCA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60" y="1867708"/>
            <a:ext cx="4838255" cy="410911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0952BDE-236A-42CA-82AD-195A6DFC50ED}"/>
              </a:ext>
            </a:extLst>
          </p:cNvPr>
          <p:cNvCxnSpPr/>
          <p:nvPr/>
        </p:nvCxnSpPr>
        <p:spPr>
          <a:xfrm flipH="1">
            <a:off x="4262040" y="3637280"/>
            <a:ext cx="1701880" cy="7823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4A7880C-D1BA-426F-8315-7B174B1A2193}"/>
              </a:ext>
            </a:extLst>
          </p:cNvPr>
          <p:cNvCxnSpPr>
            <a:cxnSpLocks/>
          </p:cNvCxnSpPr>
          <p:nvPr/>
        </p:nvCxnSpPr>
        <p:spPr>
          <a:xfrm flipH="1" flipV="1">
            <a:off x="4338320" y="3891280"/>
            <a:ext cx="1625600" cy="396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624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Firmengelände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50907F3-292E-47EA-BD76-AD65AA8B9825}"/>
              </a:ext>
            </a:extLst>
          </p:cNvPr>
          <p:cNvSpPr/>
          <p:nvPr/>
        </p:nvSpPr>
        <p:spPr>
          <a:xfrm>
            <a:off x="822960" y="6108302"/>
            <a:ext cx="2366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Abb.13: Ausschnitt aus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F1878E-3F7A-4017-A28F-A940FC565154}"/>
              </a:ext>
            </a:extLst>
          </p:cNvPr>
          <p:cNvSpPr txBox="1"/>
          <p:nvPr/>
        </p:nvSpPr>
        <p:spPr>
          <a:xfrm>
            <a:off x="6580811" y="1954066"/>
            <a:ext cx="203106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 = 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 = 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obstacle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  = 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 =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rescue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  =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  = Person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 =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 = Wall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E84B5A5-E4D0-475D-B25A-A700891E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10" y="1815658"/>
            <a:ext cx="5211193" cy="43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257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Firmengelände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F1878E-3F7A-4017-A28F-A940FC565154}"/>
              </a:ext>
            </a:extLst>
          </p:cNvPr>
          <p:cNvSpPr txBox="1"/>
          <p:nvPr/>
        </p:nvSpPr>
        <p:spPr>
          <a:xfrm>
            <a:off x="5240146" y="1855299"/>
            <a:ext cx="1723421" cy="2174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obstacle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rescue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Wall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D2A3C190-9699-458A-A0B6-E328A68FA000}"/>
              </a:ext>
            </a:extLst>
          </p:cNvPr>
          <p:cNvSpPr/>
          <p:nvPr/>
        </p:nvSpPr>
        <p:spPr>
          <a:xfrm>
            <a:off x="941400" y="6032829"/>
            <a:ext cx="3066930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Abb.14: Visualisierung des Firmengeländes 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570E7D32-9ABC-4D5B-8A90-FF93C5C77FE7}"/>
              </a:ext>
            </a:extLst>
          </p:cNvPr>
          <p:cNvPicPr/>
          <p:nvPr/>
        </p:nvPicPr>
        <p:blipFill>
          <a:blip r:embed="rId3"/>
          <a:srcRect b="25122"/>
          <a:stretch/>
        </p:blipFill>
        <p:spPr>
          <a:xfrm>
            <a:off x="-102600" y="1737000"/>
            <a:ext cx="5670280" cy="4402080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858542C-AD14-485B-81DA-9BADCB66E9BB}"/>
              </a:ext>
            </a:extLst>
          </p:cNvPr>
          <p:cNvSpPr txBox="1"/>
          <p:nvPr/>
        </p:nvSpPr>
        <p:spPr>
          <a:xfrm rot="19972583">
            <a:off x="2380504" y="3633185"/>
            <a:ext cx="166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austauschen</a:t>
            </a:r>
          </a:p>
        </p:txBody>
      </p:sp>
      <p:pic>
        <p:nvPicPr>
          <p:cNvPr id="7" name="Grafik 2">
            <a:extLst>
              <a:ext uri="{FF2B5EF4-FFF2-40B4-BE49-F238E27FC236}">
                <a16:creationId xmlns:a16="http://schemas.microsoft.com/office/drawing/2014/main" id="{5D82F015-4F9D-43D9-87A0-4263A66A02AD}"/>
              </a:ext>
            </a:extLst>
          </p:cNvPr>
          <p:cNvPicPr/>
          <p:nvPr/>
        </p:nvPicPr>
        <p:blipFill rotWithShape="1">
          <a:blip r:embed="rId3"/>
          <a:srcRect l="21457" t="74300" r="70732" b="3668"/>
          <a:stretch/>
        </p:blipFill>
        <p:spPr>
          <a:xfrm>
            <a:off x="4926078" y="1839473"/>
            <a:ext cx="423360" cy="1194120"/>
          </a:xfrm>
          <a:prstGeom prst="rect">
            <a:avLst/>
          </a:prstGeom>
          <a:ln>
            <a:noFill/>
          </a:ln>
        </p:spPr>
      </p:pic>
      <p:pic>
        <p:nvPicPr>
          <p:cNvPr id="8" name="Grafik 18">
            <a:extLst>
              <a:ext uri="{FF2B5EF4-FFF2-40B4-BE49-F238E27FC236}">
                <a16:creationId xmlns:a16="http://schemas.microsoft.com/office/drawing/2014/main" id="{659BC8BB-C1C7-4E1D-8A95-FBBCD662DCB9}"/>
              </a:ext>
            </a:extLst>
          </p:cNvPr>
          <p:cNvPicPr/>
          <p:nvPr/>
        </p:nvPicPr>
        <p:blipFill>
          <a:blip r:embed="rId3"/>
          <a:srcRect l="57497" t="74300" r="34688" b="3668"/>
          <a:stretch/>
        </p:blipFill>
        <p:spPr>
          <a:xfrm>
            <a:off x="4956558" y="2904300"/>
            <a:ext cx="423360" cy="1194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5958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Signalverfolgung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0CB057EF-D1F4-49A6-9DCF-2B25B14D7AC2}"/>
              </a:ext>
            </a:extLst>
          </p:cNvPr>
          <p:cNvSpPr/>
          <p:nvPr/>
        </p:nvSpPr>
        <p:spPr>
          <a:xfrm>
            <a:off x="896160" y="6080556"/>
            <a:ext cx="3185272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Abb.</a:t>
            </a:r>
            <a:r>
              <a:rPr lang="de-DE" sz="1200" b="1" spc="-1" dirty="0" err="1">
                <a:solidFill>
                  <a:srgbClr val="000000"/>
                </a:solidFill>
                <a:latin typeface="Calibri"/>
              </a:rPr>
              <a:t>xx</a:t>
            </a:r>
            <a:r>
              <a:rPr lang="de-DE" sz="1200" b="1" spc="-1" dirty="0">
                <a:solidFill>
                  <a:srgbClr val="000000"/>
                </a:solidFill>
                <a:latin typeface="Calibri"/>
              </a:rPr>
              <a:t>: Aktivitätsdiagramm „</a:t>
            </a:r>
            <a:r>
              <a:rPr lang="de-DE" sz="1200" b="1" spc="-1" dirty="0">
                <a:solidFill>
                  <a:srgbClr val="000000"/>
                </a:solidFill>
                <a:latin typeface="Calibri"/>
                <a:hlinkClick r:id="rId3" action="ppaction://hlinkfile"/>
              </a:rPr>
              <a:t>Signalverfolgung</a:t>
            </a:r>
            <a:r>
              <a:rPr lang="de-DE" sz="1200" b="1" spc="-1" dirty="0">
                <a:solidFill>
                  <a:srgbClr val="000000"/>
                </a:solidFill>
                <a:latin typeface="Calibri"/>
              </a:rPr>
              <a:t>“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DA2201-3E20-476F-813B-71A1332A5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1" y="2938053"/>
            <a:ext cx="2350168" cy="306171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93411B3C-C768-46AD-8277-B0EF5D861A49}"/>
              </a:ext>
            </a:extLst>
          </p:cNvPr>
          <p:cNvPicPr/>
          <p:nvPr/>
        </p:nvPicPr>
        <p:blipFill rotWithShape="1">
          <a:blip r:embed="rId5"/>
          <a:srcRect b="89236"/>
          <a:stretch/>
        </p:blipFill>
        <p:spPr>
          <a:xfrm>
            <a:off x="896160" y="1853518"/>
            <a:ext cx="6345624" cy="441027"/>
          </a:xfrm>
          <a:prstGeom prst="rect">
            <a:avLst/>
          </a:prstGeom>
          <a:ln>
            <a:noFill/>
          </a:ln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4D26A324-A8A9-49E0-9685-B34CCD8AA49E}"/>
              </a:ext>
            </a:extLst>
          </p:cNvPr>
          <p:cNvPicPr/>
          <p:nvPr/>
        </p:nvPicPr>
        <p:blipFill rotWithShape="1">
          <a:blip r:embed="rId5"/>
          <a:srcRect t="70030" b="20470"/>
          <a:stretch/>
        </p:blipFill>
        <p:spPr>
          <a:xfrm>
            <a:off x="896160" y="2280785"/>
            <a:ext cx="6345624" cy="389221"/>
          </a:xfrm>
          <a:prstGeom prst="rect">
            <a:avLst/>
          </a:prstGeom>
          <a:ln>
            <a:noFill/>
          </a:ln>
        </p:spPr>
      </p:pic>
      <p:pic>
        <p:nvPicPr>
          <p:cNvPr id="8" name="Grafik 5">
            <a:extLst>
              <a:ext uri="{FF2B5EF4-FFF2-40B4-BE49-F238E27FC236}">
                <a16:creationId xmlns:a16="http://schemas.microsoft.com/office/drawing/2014/main" id="{ED674E92-D6A3-4505-8B7B-74D8919827F1}"/>
              </a:ext>
            </a:extLst>
          </p:cNvPr>
          <p:cNvPicPr/>
          <p:nvPr/>
        </p:nvPicPr>
        <p:blipFill rotWithShape="1">
          <a:blip r:embed="rId5"/>
          <a:srcRect l="1784" t="82075" r="85430" b="12434"/>
          <a:stretch/>
        </p:blipFill>
        <p:spPr>
          <a:xfrm>
            <a:off x="1328108" y="2337622"/>
            <a:ext cx="811377" cy="2249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442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Signalverfolgung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0CB057EF-D1F4-49A6-9DCF-2B25B14D7AC2}"/>
              </a:ext>
            </a:extLst>
          </p:cNvPr>
          <p:cNvSpPr/>
          <p:nvPr/>
        </p:nvSpPr>
        <p:spPr>
          <a:xfrm>
            <a:off x="896160" y="6080556"/>
            <a:ext cx="3186619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Abb.</a:t>
            </a:r>
            <a:r>
              <a:rPr lang="de-DE" sz="1200" b="1" spc="-1" dirty="0" err="1">
                <a:solidFill>
                  <a:srgbClr val="000000"/>
                </a:solidFill>
                <a:latin typeface="Calibri"/>
              </a:rPr>
              <a:t>xx</a:t>
            </a:r>
            <a:r>
              <a:rPr lang="de-DE" sz="1200" b="1" spc="-1" dirty="0">
                <a:solidFill>
                  <a:srgbClr val="000000"/>
                </a:solidFill>
                <a:latin typeface="Calibri"/>
              </a:rPr>
              <a:t>: Aktivitätsdiagramm „</a:t>
            </a:r>
            <a:r>
              <a:rPr lang="de-DE" sz="1200" b="1" spc="-1" dirty="0">
                <a:solidFill>
                  <a:srgbClr val="000000"/>
                </a:solidFill>
                <a:latin typeface="Calibri"/>
                <a:hlinkClick r:id="rId3" action="ppaction://hlinkfile"/>
              </a:rPr>
              <a:t>Signalverfolgung</a:t>
            </a:r>
            <a:r>
              <a:rPr lang="de-DE" sz="1200" b="1" spc="-1" dirty="0">
                <a:solidFill>
                  <a:srgbClr val="000000"/>
                </a:solidFill>
                <a:latin typeface="Calibri"/>
              </a:rPr>
              <a:t>“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DA2201-3E20-476F-813B-71A1332A5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1" y="2938053"/>
            <a:ext cx="2350168" cy="3061719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93411B3C-C768-46AD-8277-B0EF5D861A49}"/>
              </a:ext>
            </a:extLst>
          </p:cNvPr>
          <p:cNvPicPr/>
          <p:nvPr/>
        </p:nvPicPr>
        <p:blipFill rotWithShape="1">
          <a:blip r:embed="rId5"/>
          <a:srcRect b="89236"/>
          <a:stretch/>
        </p:blipFill>
        <p:spPr>
          <a:xfrm>
            <a:off x="896160" y="1853518"/>
            <a:ext cx="6345624" cy="441027"/>
          </a:xfrm>
          <a:prstGeom prst="rect">
            <a:avLst/>
          </a:prstGeom>
          <a:ln>
            <a:noFill/>
          </a:ln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4D26A324-A8A9-49E0-9685-B34CCD8AA49E}"/>
              </a:ext>
            </a:extLst>
          </p:cNvPr>
          <p:cNvPicPr/>
          <p:nvPr/>
        </p:nvPicPr>
        <p:blipFill rotWithShape="1">
          <a:blip r:embed="rId5"/>
          <a:srcRect t="70030" b="20470"/>
          <a:stretch/>
        </p:blipFill>
        <p:spPr>
          <a:xfrm>
            <a:off x="896160" y="2280785"/>
            <a:ext cx="6345624" cy="389221"/>
          </a:xfrm>
          <a:prstGeom prst="rect">
            <a:avLst/>
          </a:prstGeom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59B79C1-9AB6-4509-887F-9CBB76CA2C14}"/>
              </a:ext>
            </a:extLst>
          </p:cNvPr>
          <p:cNvSpPr txBox="1"/>
          <p:nvPr/>
        </p:nvSpPr>
        <p:spPr>
          <a:xfrm>
            <a:off x="7130248" y="2248981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ED674E92-D6A3-4505-8B7B-74D8919827F1}"/>
              </a:ext>
            </a:extLst>
          </p:cNvPr>
          <p:cNvPicPr/>
          <p:nvPr/>
        </p:nvPicPr>
        <p:blipFill rotWithShape="1">
          <a:blip r:embed="rId5"/>
          <a:srcRect l="1784" t="82075" r="85430" b="12434"/>
          <a:stretch/>
        </p:blipFill>
        <p:spPr>
          <a:xfrm>
            <a:off x="1328108" y="2337622"/>
            <a:ext cx="811377" cy="2249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151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Fortbewegung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D5A5315F-5CAF-4357-9020-19A857120927}"/>
              </a:ext>
            </a:extLst>
          </p:cNvPr>
          <p:cNvPicPr/>
          <p:nvPr/>
        </p:nvPicPr>
        <p:blipFill rotWithShape="1">
          <a:blip r:embed="rId3"/>
          <a:srcRect b="59232"/>
          <a:stretch/>
        </p:blipFill>
        <p:spPr>
          <a:xfrm>
            <a:off x="885600" y="1875453"/>
            <a:ext cx="6345624" cy="1670387"/>
          </a:xfrm>
          <a:prstGeom prst="rect">
            <a:avLst/>
          </a:prstGeom>
          <a:ln>
            <a:noFill/>
          </a:ln>
        </p:spPr>
      </p:pic>
      <p:pic>
        <p:nvPicPr>
          <p:cNvPr id="14" name="Grafik 5">
            <a:extLst>
              <a:ext uri="{FF2B5EF4-FFF2-40B4-BE49-F238E27FC236}">
                <a16:creationId xmlns:a16="http://schemas.microsoft.com/office/drawing/2014/main" id="{7E42C0EC-0881-4ED8-BBD4-705803AF1750}"/>
              </a:ext>
            </a:extLst>
          </p:cNvPr>
          <p:cNvPicPr/>
          <p:nvPr/>
        </p:nvPicPr>
        <p:blipFill rotWithShape="1">
          <a:blip r:embed="rId3"/>
          <a:srcRect t="77343" b="12379"/>
          <a:stretch/>
        </p:blipFill>
        <p:spPr>
          <a:xfrm>
            <a:off x="885600" y="3545840"/>
            <a:ext cx="6345624" cy="421119"/>
          </a:xfrm>
          <a:prstGeom prst="rect">
            <a:avLst/>
          </a:prstGeom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04BB13-E468-4095-8EB5-E9340AFD6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0" y="4103060"/>
            <a:ext cx="3946450" cy="193566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6DC98D-547D-47B8-8506-2BD0B1A0371E}"/>
              </a:ext>
            </a:extLst>
          </p:cNvPr>
          <p:cNvSpPr txBox="1"/>
          <p:nvPr/>
        </p:nvSpPr>
        <p:spPr>
          <a:xfrm>
            <a:off x="822960" y="603872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Abb.</a:t>
            </a:r>
            <a:r>
              <a:rPr lang="de-DE" sz="1200" b="1" spc="-1" dirty="0" err="1">
                <a:solidFill>
                  <a:srgbClr val="000000"/>
                </a:solidFill>
                <a:latin typeface="Calibri"/>
              </a:rPr>
              <a:t>xx</a:t>
            </a:r>
            <a:r>
              <a:rPr lang="de-DE" sz="1200" b="1" spc="-1" dirty="0">
                <a:solidFill>
                  <a:srgbClr val="000000"/>
                </a:solidFill>
                <a:latin typeface="Calibri"/>
              </a:rPr>
              <a:t>: Aktivitätsdiagramm „</a:t>
            </a:r>
            <a:r>
              <a:rPr lang="de-DE" sz="1200" b="1" spc="-1" dirty="0" err="1">
                <a:solidFill>
                  <a:srgbClr val="000000"/>
                </a:solidFill>
                <a:latin typeface="Calibri"/>
                <a:hlinkClick r:id="rId5" action="ppaction://hlinkfile"/>
              </a:rPr>
              <a:t>Locomotion</a:t>
            </a:r>
            <a:r>
              <a:rPr lang="de-DE" sz="1200" b="1" spc="-1" dirty="0">
                <a:solidFill>
                  <a:srgbClr val="000000"/>
                </a:solidFill>
                <a:latin typeface="Calibri"/>
              </a:rPr>
              <a:t>“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194895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Fortbewegung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D5A5315F-5CAF-4357-9020-19A857120927}"/>
              </a:ext>
            </a:extLst>
          </p:cNvPr>
          <p:cNvPicPr/>
          <p:nvPr/>
        </p:nvPicPr>
        <p:blipFill rotWithShape="1">
          <a:blip r:embed="rId3"/>
          <a:srcRect b="59232"/>
          <a:stretch/>
        </p:blipFill>
        <p:spPr>
          <a:xfrm>
            <a:off x="885600" y="1875453"/>
            <a:ext cx="6345624" cy="1670387"/>
          </a:xfrm>
          <a:prstGeom prst="rect">
            <a:avLst/>
          </a:prstGeom>
          <a:ln>
            <a:noFill/>
          </a:ln>
        </p:spPr>
      </p:pic>
      <p:pic>
        <p:nvPicPr>
          <p:cNvPr id="14" name="Grafik 5">
            <a:extLst>
              <a:ext uri="{FF2B5EF4-FFF2-40B4-BE49-F238E27FC236}">
                <a16:creationId xmlns:a16="http://schemas.microsoft.com/office/drawing/2014/main" id="{7E42C0EC-0881-4ED8-BBD4-705803AF1750}"/>
              </a:ext>
            </a:extLst>
          </p:cNvPr>
          <p:cNvPicPr/>
          <p:nvPr/>
        </p:nvPicPr>
        <p:blipFill rotWithShape="1">
          <a:blip r:embed="rId3"/>
          <a:srcRect t="77343" b="12379"/>
          <a:stretch/>
        </p:blipFill>
        <p:spPr>
          <a:xfrm>
            <a:off x="885600" y="3545840"/>
            <a:ext cx="6345624" cy="421119"/>
          </a:xfrm>
          <a:prstGeom prst="rect">
            <a:avLst/>
          </a:prstGeom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04BB13-E468-4095-8EB5-E9340AFD6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0" y="4103060"/>
            <a:ext cx="3946450" cy="193566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6DC98D-547D-47B8-8506-2BD0B1A0371E}"/>
              </a:ext>
            </a:extLst>
          </p:cNvPr>
          <p:cNvSpPr txBox="1"/>
          <p:nvPr/>
        </p:nvSpPr>
        <p:spPr>
          <a:xfrm>
            <a:off x="822960" y="603872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Abb.</a:t>
            </a:r>
            <a:r>
              <a:rPr lang="de-DE" sz="1200" b="1" spc="-1" dirty="0" err="1">
                <a:solidFill>
                  <a:srgbClr val="000000"/>
                </a:solidFill>
                <a:latin typeface="Calibri"/>
              </a:rPr>
              <a:t>xx</a:t>
            </a:r>
            <a:r>
              <a:rPr lang="de-DE" sz="1200" b="1" spc="-1" dirty="0">
                <a:solidFill>
                  <a:srgbClr val="000000"/>
                </a:solidFill>
                <a:latin typeface="Calibri"/>
              </a:rPr>
              <a:t>: Aktivitätsdiagramm „</a:t>
            </a:r>
            <a:r>
              <a:rPr lang="de-DE" sz="1200" b="1" spc="-1" dirty="0" err="1">
                <a:solidFill>
                  <a:srgbClr val="000000"/>
                </a:solidFill>
                <a:latin typeface="Calibri"/>
                <a:hlinkClick r:id="rId5" action="ppaction://hlinkfile"/>
              </a:rPr>
              <a:t>Locomotion</a:t>
            </a:r>
            <a:r>
              <a:rPr lang="de-DE" sz="1200" b="1" spc="-1" dirty="0">
                <a:solidFill>
                  <a:srgbClr val="000000"/>
                </a:solidFill>
                <a:latin typeface="Calibri"/>
              </a:rPr>
              <a:t>“ 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877229-7F12-40E0-B287-1185333B9914}"/>
              </a:ext>
            </a:extLst>
          </p:cNvPr>
          <p:cNvSpPr txBox="1"/>
          <p:nvPr/>
        </p:nvSpPr>
        <p:spPr>
          <a:xfrm>
            <a:off x="7119688" y="3529031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7F8C9F-36AD-459F-8D19-58D41AAB7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626" y="3310078"/>
            <a:ext cx="1934669" cy="75704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AE177D-3196-4993-90DE-E4BC57F94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626" y="4103060"/>
            <a:ext cx="1395198" cy="102472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B72E60-9C08-43F0-B363-36AE664AD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3626" y="5168263"/>
            <a:ext cx="1410964" cy="10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19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Fortbewegung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D5A5315F-5CAF-4357-9020-19A857120927}"/>
              </a:ext>
            </a:extLst>
          </p:cNvPr>
          <p:cNvPicPr/>
          <p:nvPr/>
        </p:nvPicPr>
        <p:blipFill rotWithShape="1">
          <a:blip r:embed="rId3"/>
          <a:srcRect b="59232"/>
          <a:stretch/>
        </p:blipFill>
        <p:spPr>
          <a:xfrm>
            <a:off x="885600" y="1875453"/>
            <a:ext cx="6345624" cy="1670387"/>
          </a:xfrm>
          <a:prstGeom prst="rect">
            <a:avLst/>
          </a:prstGeom>
          <a:ln>
            <a:noFill/>
          </a:ln>
        </p:spPr>
      </p:pic>
      <p:pic>
        <p:nvPicPr>
          <p:cNvPr id="14" name="Grafik 5">
            <a:extLst>
              <a:ext uri="{FF2B5EF4-FFF2-40B4-BE49-F238E27FC236}">
                <a16:creationId xmlns:a16="http://schemas.microsoft.com/office/drawing/2014/main" id="{7E42C0EC-0881-4ED8-BBD4-705803AF1750}"/>
              </a:ext>
            </a:extLst>
          </p:cNvPr>
          <p:cNvPicPr/>
          <p:nvPr/>
        </p:nvPicPr>
        <p:blipFill rotWithShape="1">
          <a:blip r:embed="rId3"/>
          <a:srcRect t="77343" b="12379"/>
          <a:stretch/>
        </p:blipFill>
        <p:spPr>
          <a:xfrm>
            <a:off x="885600" y="3545840"/>
            <a:ext cx="6345624" cy="421119"/>
          </a:xfrm>
          <a:prstGeom prst="rect">
            <a:avLst/>
          </a:prstGeom>
          <a:ln>
            <a:noFill/>
          </a:ln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6DC98D-547D-47B8-8506-2BD0B1A0371E}"/>
              </a:ext>
            </a:extLst>
          </p:cNvPr>
          <p:cNvSpPr txBox="1"/>
          <p:nvPr/>
        </p:nvSpPr>
        <p:spPr>
          <a:xfrm>
            <a:off x="822960" y="603872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strike="noStrike" spc="-1" dirty="0" err="1">
                <a:solidFill>
                  <a:srgbClr val="FF0000"/>
                </a:solidFill>
                <a:latin typeface="Calibri"/>
              </a:rPr>
              <a:t>Abb.</a:t>
            </a:r>
            <a:r>
              <a:rPr lang="de-DE" sz="1200" b="1" spc="-1" dirty="0" err="1">
                <a:solidFill>
                  <a:srgbClr val="FF0000"/>
                </a:solidFill>
                <a:latin typeface="Calibri"/>
              </a:rPr>
              <a:t>xx</a:t>
            </a:r>
            <a:r>
              <a:rPr lang="de-DE" sz="1200" b="1" spc="-1" dirty="0">
                <a:solidFill>
                  <a:srgbClr val="FF0000"/>
                </a:solidFill>
                <a:latin typeface="Calibri"/>
              </a:rPr>
              <a:t>: Unity „</a:t>
            </a:r>
            <a:r>
              <a:rPr lang="de-DE" sz="1200" b="1" spc="-1" dirty="0" err="1">
                <a:solidFill>
                  <a:srgbClr val="FF0000"/>
                </a:solidFill>
                <a:latin typeface="Calibri"/>
              </a:rPr>
              <a:t>Locomotion</a:t>
            </a:r>
            <a:r>
              <a:rPr lang="de-DE" sz="1200" b="1" spc="-1" dirty="0">
                <a:solidFill>
                  <a:srgbClr val="FF0000"/>
                </a:solidFill>
                <a:latin typeface="Calibri"/>
              </a:rPr>
              <a:t>“ 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877229-7F12-40E0-B287-1185333B9914}"/>
              </a:ext>
            </a:extLst>
          </p:cNvPr>
          <p:cNvSpPr txBox="1"/>
          <p:nvPr/>
        </p:nvSpPr>
        <p:spPr>
          <a:xfrm>
            <a:off x="7119688" y="3529031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8B694D-89B3-4734-AF05-27810513AAB1}"/>
              </a:ext>
            </a:extLst>
          </p:cNvPr>
          <p:cNvSpPr txBox="1"/>
          <p:nvPr/>
        </p:nvSpPr>
        <p:spPr>
          <a:xfrm rot="20155132">
            <a:off x="1407108" y="4971495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Video aus Unity</a:t>
            </a:r>
          </a:p>
        </p:txBody>
      </p:sp>
    </p:spTree>
    <p:extLst>
      <p:ext uri="{BB962C8B-B14F-4D97-AF65-F5344CB8AC3E}">
        <p14:creationId xmlns:p14="http://schemas.microsoft.com/office/powerpoint/2010/main" val="13458296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4284E7B-0B67-4EFA-9515-32323F68720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24" name="Grafik 12"/>
          <p:cNvPicPr/>
          <p:nvPr/>
        </p:nvPicPr>
        <p:blipFill>
          <a:blip r:embed="rId3"/>
          <a:stretch/>
        </p:blipFill>
        <p:spPr>
          <a:xfrm>
            <a:off x="5925240" y="2416320"/>
            <a:ext cx="2395440" cy="337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" name="CustomShape 4"/>
          <p:cNvSpPr/>
          <p:nvPr/>
        </p:nvSpPr>
        <p:spPr>
          <a:xfrm>
            <a:off x="822960" y="1801440"/>
            <a:ext cx="51642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Problem: 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verletzte Personen finden und retten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Gegenstände bergen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ohne andere Menschen in Gefahr zu bringen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Lösung: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Rescue Robot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947200" y="5710680"/>
            <a:ext cx="1147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Abb.4: Roboter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Fortbewegung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D5A5315F-5CAF-4357-9020-19A857120927}"/>
              </a:ext>
            </a:extLst>
          </p:cNvPr>
          <p:cNvPicPr/>
          <p:nvPr/>
        </p:nvPicPr>
        <p:blipFill rotWithShape="1">
          <a:blip r:embed="rId3"/>
          <a:srcRect b="59232"/>
          <a:stretch/>
        </p:blipFill>
        <p:spPr>
          <a:xfrm>
            <a:off x="885600" y="1875453"/>
            <a:ext cx="6345624" cy="1670387"/>
          </a:xfrm>
          <a:prstGeom prst="rect">
            <a:avLst/>
          </a:prstGeom>
          <a:ln>
            <a:noFill/>
          </a:ln>
        </p:spPr>
      </p:pic>
      <p:pic>
        <p:nvPicPr>
          <p:cNvPr id="14" name="Grafik 5">
            <a:extLst>
              <a:ext uri="{FF2B5EF4-FFF2-40B4-BE49-F238E27FC236}">
                <a16:creationId xmlns:a16="http://schemas.microsoft.com/office/drawing/2014/main" id="{7E42C0EC-0881-4ED8-BBD4-705803AF1750}"/>
              </a:ext>
            </a:extLst>
          </p:cNvPr>
          <p:cNvPicPr/>
          <p:nvPr/>
        </p:nvPicPr>
        <p:blipFill rotWithShape="1">
          <a:blip r:embed="rId3"/>
          <a:srcRect t="77343" b="12379"/>
          <a:stretch/>
        </p:blipFill>
        <p:spPr>
          <a:xfrm>
            <a:off x="885600" y="3545840"/>
            <a:ext cx="6345624" cy="421119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D46544A-E3FA-4311-BCFF-2000682C1BA0}"/>
              </a:ext>
            </a:extLst>
          </p:cNvPr>
          <p:cNvSpPr txBox="1"/>
          <p:nvPr/>
        </p:nvSpPr>
        <p:spPr>
          <a:xfrm>
            <a:off x="7119688" y="223027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BEA8BA-662F-49EF-B9CE-487C8DE6DD67}"/>
              </a:ext>
            </a:extLst>
          </p:cNvPr>
          <p:cNvSpPr txBox="1"/>
          <p:nvPr/>
        </p:nvSpPr>
        <p:spPr>
          <a:xfrm>
            <a:off x="7119688" y="2516538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37D771E-616D-471F-99CA-9AFE8D425EA5}"/>
              </a:ext>
            </a:extLst>
          </p:cNvPr>
          <p:cNvSpPr txBox="1"/>
          <p:nvPr/>
        </p:nvSpPr>
        <p:spPr>
          <a:xfrm>
            <a:off x="7119688" y="2848413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4A48C4-8B91-40CD-8716-3A4B875990B8}"/>
              </a:ext>
            </a:extLst>
          </p:cNvPr>
          <p:cNvSpPr txBox="1"/>
          <p:nvPr/>
        </p:nvSpPr>
        <p:spPr>
          <a:xfrm>
            <a:off x="7119688" y="315265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877229-7F12-40E0-B287-1185333B9914}"/>
              </a:ext>
            </a:extLst>
          </p:cNvPr>
          <p:cNvSpPr txBox="1"/>
          <p:nvPr/>
        </p:nvSpPr>
        <p:spPr>
          <a:xfrm>
            <a:off x="7119688" y="3529031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533F7BA-ABDA-4253-B6B8-B4D35C6A9D78}"/>
              </a:ext>
            </a:extLst>
          </p:cNvPr>
          <p:cNvSpPr txBox="1"/>
          <p:nvPr/>
        </p:nvSpPr>
        <p:spPr>
          <a:xfrm>
            <a:off x="822960" y="603872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strike="noStrike" spc="-1" dirty="0" err="1">
                <a:solidFill>
                  <a:srgbClr val="FF0000"/>
                </a:solidFill>
                <a:latin typeface="Calibri"/>
              </a:rPr>
              <a:t>Abb.</a:t>
            </a:r>
            <a:r>
              <a:rPr lang="de-DE" sz="1200" b="1" spc="-1" dirty="0" err="1">
                <a:solidFill>
                  <a:srgbClr val="FF0000"/>
                </a:solidFill>
                <a:latin typeface="Calibri"/>
              </a:rPr>
              <a:t>xx</a:t>
            </a:r>
            <a:r>
              <a:rPr lang="de-DE" sz="1200" b="1" spc="-1" dirty="0">
                <a:solidFill>
                  <a:srgbClr val="FF0000"/>
                </a:solidFill>
                <a:latin typeface="Calibri"/>
              </a:rPr>
              <a:t>: Unity „</a:t>
            </a:r>
            <a:r>
              <a:rPr lang="de-DE" sz="1200" b="1" spc="-1" dirty="0" err="1">
                <a:solidFill>
                  <a:srgbClr val="FF0000"/>
                </a:solidFill>
                <a:latin typeface="Calibri"/>
              </a:rPr>
              <a:t>Locomotion</a:t>
            </a:r>
            <a:r>
              <a:rPr lang="de-DE" sz="1200" b="1" spc="-1" dirty="0">
                <a:solidFill>
                  <a:srgbClr val="FF0000"/>
                </a:solidFill>
                <a:latin typeface="Calibri"/>
              </a:rPr>
              <a:t>“ 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2404591-0557-4850-8D21-FF4D01FC5550}"/>
              </a:ext>
            </a:extLst>
          </p:cNvPr>
          <p:cNvSpPr txBox="1"/>
          <p:nvPr/>
        </p:nvSpPr>
        <p:spPr>
          <a:xfrm rot="20155132">
            <a:off x="1407108" y="4971495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Video aus Unity</a:t>
            </a:r>
          </a:p>
        </p:txBody>
      </p:sp>
    </p:spTree>
    <p:extLst>
      <p:ext uri="{BB962C8B-B14F-4D97-AF65-F5344CB8AC3E}">
        <p14:creationId xmlns:p14="http://schemas.microsoft.com/office/powerpoint/2010/main" val="40776784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67F71F5-7073-44AC-83A3-0E09171A2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359" y="1894021"/>
            <a:ext cx="1520488" cy="1733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FC7C6E7-2370-44E6-8673-CFF6EC811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6496" y="2039108"/>
            <a:ext cx="1075939" cy="844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25BB33C-1433-4FBA-B692-655C715E5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6847" y="2516538"/>
            <a:ext cx="489649" cy="5347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D319363-7FE2-46A1-B0D0-EAC441E99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3914" y="2923646"/>
            <a:ext cx="1069496" cy="8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973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14755DF-DF03-45C5-A811-8F8C943712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4311000"/>
            <a:ext cx="2517117" cy="16764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653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67F71F5-7073-44AC-83A3-0E09171A2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628" y="4282650"/>
            <a:ext cx="1520488" cy="1733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FC7C6E7-2370-44E6-8673-CFF6EC811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65" y="4329333"/>
            <a:ext cx="1075939" cy="844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25BB33C-1433-4FBA-B692-655C715E5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116" y="4905167"/>
            <a:ext cx="489649" cy="5347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D319363-7FE2-46A1-B0D0-EAC441E99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765" y="5231318"/>
            <a:ext cx="1069496" cy="83111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14755DF-DF03-45C5-A811-8F8C943712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4311000"/>
            <a:ext cx="2517117" cy="16764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92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67F71F5-7073-44AC-83A3-0E09171A2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628" y="4282650"/>
            <a:ext cx="1520488" cy="1733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FC7C6E7-2370-44E6-8673-CFF6EC811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65" y="4329333"/>
            <a:ext cx="1075939" cy="844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25BB33C-1433-4FBA-B692-655C715E5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116" y="4905167"/>
            <a:ext cx="489649" cy="5347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D319363-7FE2-46A1-B0D0-EAC441E99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765" y="5231318"/>
            <a:ext cx="1069496" cy="83111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14755DF-DF03-45C5-A811-8F8C943712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4311000"/>
            <a:ext cx="2517117" cy="16764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195BE56-B2C5-4D13-9870-57926DB3C0C7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</p:spTree>
    <p:extLst>
      <p:ext uri="{BB962C8B-B14F-4D97-AF65-F5344CB8AC3E}">
        <p14:creationId xmlns:p14="http://schemas.microsoft.com/office/powerpoint/2010/main" val="2269607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8AB5580B-E7C7-45B0-8006-CC4FA506E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4" r="16101" b="57315"/>
          <a:stretch/>
        </p:blipFill>
        <p:spPr>
          <a:xfrm>
            <a:off x="894080" y="4342356"/>
            <a:ext cx="3427939" cy="1653798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4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4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4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4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</p:spTree>
    <p:extLst>
      <p:ext uri="{BB962C8B-B14F-4D97-AF65-F5344CB8AC3E}">
        <p14:creationId xmlns:p14="http://schemas.microsoft.com/office/powerpoint/2010/main" val="14173735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8AB5580B-E7C7-45B0-8006-CC4FA506E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4" r="16101" b="57315"/>
          <a:stretch/>
        </p:blipFill>
        <p:spPr>
          <a:xfrm>
            <a:off x="894080" y="4342356"/>
            <a:ext cx="3427939" cy="1653798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4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4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4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4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D76ECF-38A6-4407-9D3E-D2F3EF2E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709" y="4684214"/>
            <a:ext cx="1655852" cy="10783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B7CB8A7-EBC3-4DAC-9550-D605B2A50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608" y="4342356"/>
            <a:ext cx="1520488" cy="17330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C76154-8B4D-4618-AF9E-09FD9FB3D4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9810" b="42467"/>
          <a:stretch/>
        </p:blipFill>
        <p:spPr>
          <a:xfrm>
            <a:off x="6344097" y="4974383"/>
            <a:ext cx="441612" cy="3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974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8AB5580B-E7C7-45B0-8006-CC4FA506E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4" r="16101" b="57315"/>
          <a:stretch/>
        </p:blipFill>
        <p:spPr>
          <a:xfrm>
            <a:off x="894080" y="4342356"/>
            <a:ext cx="3427939" cy="1653798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4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4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4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4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D76ECF-38A6-4407-9D3E-D2F3EF2E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709" y="4684214"/>
            <a:ext cx="1655852" cy="10783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B7CB8A7-EBC3-4DAC-9550-D605B2A50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608" y="4342356"/>
            <a:ext cx="1520488" cy="17330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C76154-8B4D-4618-AF9E-09FD9FB3D4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9810" b="42467"/>
          <a:stretch/>
        </p:blipFill>
        <p:spPr>
          <a:xfrm>
            <a:off x="6344097" y="4974383"/>
            <a:ext cx="441612" cy="30765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ABFFB88-FC3D-4C04-AF68-0F0AC17C8F96}"/>
              </a:ext>
            </a:extLst>
          </p:cNvPr>
          <p:cNvSpPr txBox="1"/>
          <p:nvPr/>
        </p:nvSpPr>
        <p:spPr>
          <a:xfrm>
            <a:off x="7119688" y="2916315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55497A-5CB6-4361-B78E-60604A07251E}"/>
              </a:ext>
            </a:extLst>
          </p:cNvPr>
          <p:cNvSpPr txBox="1"/>
          <p:nvPr/>
        </p:nvSpPr>
        <p:spPr>
          <a:xfrm>
            <a:off x="7119688" y="3210423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</p:spTree>
    <p:extLst>
      <p:ext uri="{BB962C8B-B14F-4D97-AF65-F5344CB8AC3E}">
        <p14:creationId xmlns:p14="http://schemas.microsoft.com/office/powerpoint/2010/main" val="6692661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BFFB88-FC3D-4C04-AF68-0F0AC17C8F96}"/>
              </a:ext>
            </a:extLst>
          </p:cNvPr>
          <p:cNvSpPr txBox="1"/>
          <p:nvPr/>
        </p:nvSpPr>
        <p:spPr>
          <a:xfrm>
            <a:off x="7119688" y="2916315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55497A-5CB6-4361-B78E-60604A07251E}"/>
              </a:ext>
            </a:extLst>
          </p:cNvPr>
          <p:cNvSpPr txBox="1"/>
          <p:nvPr/>
        </p:nvSpPr>
        <p:spPr>
          <a:xfrm>
            <a:off x="7119688" y="3210423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F0EAB2-5248-4B05-B303-DCC6DA5EBD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36250" r="45109" b="47123"/>
          <a:stretch/>
        </p:blipFill>
        <p:spPr>
          <a:xfrm>
            <a:off x="945663" y="4388629"/>
            <a:ext cx="1745954" cy="1674383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5524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BFFB88-FC3D-4C04-AF68-0F0AC17C8F96}"/>
              </a:ext>
            </a:extLst>
          </p:cNvPr>
          <p:cNvSpPr txBox="1"/>
          <p:nvPr/>
        </p:nvSpPr>
        <p:spPr>
          <a:xfrm>
            <a:off x="7119688" y="2916315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55497A-5CB6-4361-B78E-60604A07251E}"/>
              </a:ext>
            </a:extLst>
          </p:cNvPr>
          <p:cNvSpPr txBox="1"/>
          <p:nvPr/>
        </p:nvSpPr>
        <p:spPr>
          <a:xfrm>
            <a:off x="7119688" y="3210423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F0EAB2-5248-4B05-B303-DCC6DA5EBD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36250" r="45109" b="47123"/>
          <a:stretch/>
        </p:blipFill>
        <p:spPr>
          <a:xfrm>
            <a:off x="945663" y="4388629"/>
            <a:ext cx="1745954" cy="1674383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C31E67-D151-4237-97B6-3253E97DA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015" y="4413728"/>
            <a:ext cx="3099370" cy="16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332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1477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BFFB88-FC3D-4C04-AF68-0F0AC17C8F96}"/>
              </a:ext>
            </a:extLst>
          </p:cNvPr>
          <p:cNvSpPr txBox="1"/>
          <p:nvPr/>
        </p:nvSpPr>
        <p:spPr>
          <a:xfrm>
            <a:off x="7119688" y="2916315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55497A-5CB6-4361-B78E-60604A07251E}"/>
              </a:ext>
            </a:extLst>
          </p:cNvPr>
          <p:cNvSpPr txBox="1"/>
          <p:nvPr/>
        </p:nvSpPr>
        <p:spPr>
          <a:xfrm>
            <a:off x="7119688" y="3210423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F0EAB2-5248-4B05-B303-DCC6DA5EBD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36250" r="45109" b="47123"/>
          <a:stretch/>
        </p:blipFill>
        <p:spPr>
          <a:xfrm>
            <a:off x="945663" y="4388629"/>
            <a:ext cx="1745954" cy="1674383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C31E67-D151-4237-97B6-3253E97DA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015" y="4413728"/>
            <a:ext cx="3099370" cy="16773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CBF9075-744E-4741-A6D9-20F06C6E64CC}"/>
              </a:ext>
            </a:extLst>
          </p:cNvPr>
          <p:cNvSpPr txBox="1"/>
          <p:nvPr/>
        </p:nvSpPr>
        <p:spPr>
          <a:xfrm>
            <a:off x="7119688" y="362712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</p:spTree>
    <p:extLst>
      <p:ext uri="{BB962C8B-B14F-4D97-AF65-F5344CB8AC3E}">
        <p14:creationId xmlns:p14="http://schemas.microsoft.com/office/powerpoint/2010/main" val="14433320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BFFB88-FC3D-4C04-AF68-0F0AC17C8F96}"/>
              </a:ext>
            </a:extLst>
          </p:cNvPr>
          <p:cNvSpPr txBox="1"/>
          <p:nvPr/>
        </p:nvSpPr>
        <p:spPr>
          <a:xfrm>
            <a:off x="7119688" y="2916315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55497A-5CB6-4361-B78E-60604A07251E}"/>
              </a:ext>
            </a:extLst>
          </p:cNvPr>
          <p:cNvSpPr txBox="1"/>
          <p:nvPr/>
        </p:nvSpPr>
        <p:spPr>
          <a:xfrm>
            <a:off x="7119688" y="3210423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BF9075-744E-4741-A6D9-20F06C6E64CC}"/>
              </a:ext>
            </a:extLst>
          </p:cNvPr>
          <p:cNvSpPr txBox="1"/>
          <p:nvPr/>
        </p:nvSpPr>
        <p:spPr>
          <a:xfrm>
            <a:off x="7119688" y="362712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0C5807-BBB0-4883-97EC-B955EBC315F0}"/>
              </a:ext>
            </a:extLst>
          </p:cNvPr>
          <p:cNvSpPr/>
          <p:nvPr/>
        </p:nvSpPr>
        <p:spPr>
          <a:xfrm>
            <a:off x="2399042" y="2306643"/>
            <a:ext cx="4831784" cy="3516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0074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13AB0A-B606-4041-A250-64809B46E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2647438"/>
            <a:ext cx="8727440" cy="290196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E8F1457-0E31-4A47-93E8-91C51E0CF324}"/>
              </a:ext>
            </a:extLst>
          </p:cNvPr>
          <p:cNvSpPr txBox="1"/>
          <p:nvPr/>
        </p:nvSpPr>
        <p:spPr>
          <a:xfrm rot="19869506">
            <a:off x="3182256" y="246277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WEGLASSEN ???</a:t>
            </a:r>
          </a:p>
        </p:txBody>
      </p:sp>
    </p:spTree>
    <p:extLst>
      <p:ext uri="{BB962C8B-B14F-4D97-AF65-F5344CB8AC3E}">
        <p14:creationId xmlns:p14="http://schemas.microsoft.com/office/powerpoint/2010/main" val="16403502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BFFB88-FC3D-4C04-AF68-0F0AC17C8F96}"/>
              </a:ext>
            </a:extLst>
          </p:cNvPr>
          <p:cNvSpPr txBox="1"/>
          <p:nvPr/>
        </p:nvSpPr>
        <p:spPr>
          <a:xfrm>
            <a:off x="7119688" y="2916315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55497A-5CB6-4361-B78E-60604A07251E}"/>
              </a:ext>
            </a:extLst>
          </p:cNvPr>
          <p:cNvSpPr txBox="1"/>
          <p:nvPr/>
        </p:nvSpPr>
        <p:spPr>
          <a:xfrm>
            <a:off x="7119688" y="3210423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BF9075-744E-4741-A6D9-20F06C6E64CC}"/>
              </a:ext>
            </a:extLst>
          </p:cNvPr>
          <p:cNvSpPr txBox="1"/>
          <p:nvPr/>
        </p:nvSpPr>
        <p:spPr>
          <a:xfrm>
            <a:off x="7119688" y="362712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0C5807-BBB0-4883-97EC-B955EBC315F0}"/>
              </a:ext>
            </a:extLst>
          </p:cNvPr>
          <p:cNvSpPr/>
          <p:nvPr/>
        </p:nvSpPr>
        <p:spPr>
          <a:xfrm>
            <a:off x="2399042" y="2306643"/>
            <a:ext cx="4831784" cy="3516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D99966-E354-46A6-B4C0-80660639C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0" t="201" r="-7735" b="-5529"/>
          <a:stretch/>
        </p:blipFill>
        <p:spPr>
          <a:xfrm>
            <a:off x="894079" y="4295019"/>
            <a:ext cx="2641020" cy="199930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5EA5BC-7451-408A-873B-B87188E186C0}"/>
              </a:ext>
            </a:extLst>
          </p:cNvPr>
          <p:cNvSpPr txBox="1"/>
          <p:nvPr/>
        </p:nvSpPr>
        <p:spPr>
          <a:xfrm>
            <a:off x="3345120" y="596592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strike="noStrike" spc="-1" dirty="0" err="1">
                <a:latin typeface="Calibri"/>
              </a:rPr>
              <a:t>Abb.</a:t>
            </a:r>
            <a:r>
              <a:rPr lang="de-DE" sz="1200" b="1" spc="-1" dirty="0" err="1">
                <a:latin typeface="Calibri"/>
              </a:rPr>
              <a:t>xx</a:t>
            </a:r>
            <a:r>
              <a:rPr lang="de-DE" sz="1200" b="1" spc="-1" dirty="0">
                <a:latin typeface="Calibri"/>
              </a:rPr>
              <a:t>: Aktivitätsdiagramm „</a:t>
            </a:r>
            <a:r>
              <a:rPr lang="de-DE" sz="1200" b="1" spc="-1" dirty="0">
                <a:latin typeface="Calibri"/>
                <a:hlinkClick r:id="rId5" action="ppaction://hlinkfile"/>
              </a:rPr>
              <a:t>Rescue </a:t>
            </a:r>
            <a:r>
              <a:rPr lang="de-DE" sz="1200" b="1" spc="-1" dirty="0" err="1">
                <a:latin typeface="Calibri"/>
                <a:hlinkClick r:id="rId5" action="ppaction://hlinkfile"/>
              </a:rPr>
              <a:t>obstacle</a:t>
            </a:r>
            <a:r>
              <a:rPr lang="de-DE" sz="1200" b="1" spc="-1" dirty="0">
                <a:latin typeface="Calibri"/>
              </a:rPr>
              <a:t>“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887586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BFFB88-FC3D-4C04-AF68-0F0AC17C8F96}"/>
              </a:ext>
            </a:extLst>
          </p:cNvPr>
          <p:cNvSpPr txBox="1"/>
          <p:nvPr/>
        </p:nvSpPr>
        <p:spPr>
          <a:xfrm>
            <a:off x="7119688" y="2916315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55497A-5CB6-4361-B78E-60604A07251E}"/>
              </a:ext>
            </a:extLst>
          </p:cNvPr>
          <p:cNvSpPr txBox="1"/>
          <p:nvPr/>
        </p:nvSpPr>
        <p:spPr>
          <a:xfrm>
            <a:off x="7119688" y="3210423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BF9075-744E-4741-A6D9-20F06C6E64CC}"/>
              </a:ext>
            </a:extLst>
          </p:cNvPr>
          <p:cNvSpPr txBox="1"/>
          <p:nvPr/>
        </p:nvSpPr>
        <p:spPr>
          <a:xfrm>
            <a:off x="7119688" y="362712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D99966-E354-46A6-B4C0-80660639C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0" t="201" r="-7735" b="-5529"/>
          <a:stretch/>
        </p:blipFill>
        <p:spPr>
          <a:xfrm>
            <a:off x="894079" y="4295019"/>
            <a:ext cx="2641020" cy="199930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5EA5BC-7451-408A-873B-B87188E186C0}"/>
              </a:ext>
            </a:extLst>
          </p:cNvPr>
          <p:cNvSpPr txBox="1"/>
          <p:nvPr/>
        </p:nvSpPr>
        <p:spPr>
          <a:xfrm>
            <a:off x="3345120" y="596592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strike="noStrike" spc="-1" dirty="0" err="1">
                <a:latin typeface="Calibri"/>
              </a:rPr>
              <a:t>Abb.</a:t>
            </a:r>
            <a:r>
              <a:rPr lang="de-DE" sz="1200" b="1" spc="-1" dirty="0" err="1">
                <a:latin typeface="Calibri"/>
              </a:rPr>
              <a:t>xx</a:t>
            </a:r>
            <a:r>
              <a:rPr lang="de-DE" sz="1200" b="1" spc="-1" dirty="0">
                <a:latin typeface="Calibri"/>
              </a:rPr>
              <a:t>: Aktivitätsdiagramm „</a:t>
            </a:r>
            <a:r>
              <a:rPr lang="de-DE" sz="1200" b="1" spc="-1" dirty="0">
                <a:latin typeface="Calibri"/>
                <a:hlinkClick r:id="rId5" action="ppaction://hlinkfile"/>
              </a:rPr>
              <a:t>Rescue </a:t>
            </a:r>
            <a:r>
              <a:rPr lang="de-DE" sz="1200" b="1" spc="-1" dirty="0" err="1">
                <a:latin typeface="Calibri"/>
                <a:hlinkClick r:id="rId5" action="ppaction://hlinkfile"/>
              </a:rPr>
              <a:t>obstacle</a:t>
            </a:r>
            <a:r>
              <a:rPr lang="de-DE" sz="1200" b="1" spc="-1" dirty="0">
                <a:latin typeface="Calibri"/>
              </a:rPr>
              <a:t>“ 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262E19-8528-4E9A-9978-09395467F9EF}"/>
              </a:ext>
            </a:extLst>
          </p:cNvPr>
          <p:cNvSpPr txBox="1"/>
          <p:nvPr/>
        </p:nvSpPr>
        <p:spPr>
          <a:xfrm>
            <a:off x="7119688" y="2260496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</p:spTree>
    <p:extLst>
      <p:ext uri="{BB962C8B-B14F-4D97-AF65-F5344CB8AC3E}">
        <p14:creationId xmlns:p14="http://schemas.microsoft.com/office/powerpoint/2010/main" val="28917170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4EE4233-EC9B-4B78-B4C6-0AC4B2611E25}"/>
              </a:ext>
            </a:extLst>
          </p:cNvPr>
          <p:cNvSpPr txBox="1"/>
          <p:nvPr/>
        </p:nvSpPr>
        <p:spPr>
          <a:xfrm>
            <a:off x="7119688" y="255205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BFFB88-FC3D-4C04-AF68-0F0AC17C8F96}"/>
              </a:ext>
            </a:extLst>
          </p:cNvPr>
          <p:cNvSpPr txBox="1"/>
          <p:nvPr/>
        </p:nvSpPr>
        <p:spPr>
          <a:xfrm>
            <a:off x="7119688" y="2916315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55497A-5CB6-4361-B78E-60604A07251E}"/>
              </a:ext>
            </a:extLst>
          </p:cNvPr>
          <p:cNvSpPr txBox="1"/>
          <p:nvPr/>
        </p:nvSpPr>
        <p:spPr>
          <a:xfrm>
            <a:off x="7119688" y="3210423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BF9075-744E-4741-A6D9-20F06C6E64CC}"/>
              </a:ext>
            </a:extLst>
          </p:cNvPr>
          <p:cNvSpPr txBox="1"/>
          <p:nvPr/>
        </p:nvSpPr>
        <p:spPr>
          <a:xfrm>
            <a:off x="7119688" y="3627120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C5EA5BC-7451-408A-873B-B87188E186C0}"/>
              </a:ext>
            </a:extLst>
          </p:cNvPr>
          <p:cNvSpPr txBox="1"/>
          <p:nvPr/>
        </p:nvSpPr>
        <p:spPr>
          <a:xfrm>
            <a:off x="894080" y="601732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strike="noStrike" spc="-1" dirty="0" err="1">
                <a:solidFill>
                  <a:srgbClr val="FF0000"/>
                </a:solidFill>
                <a:latin typeface="Calibri"/>
              </a:rPr>
              <a:t>Abb.</a:t>
            </a:r>
            <a:r>
              <a:rPr lang="de-DE" sz="1200" b="1" spc="-1" dirty="0" err="1">
                <a:solidFill>
                  <a:srgbClr val="FF0000"/>
                </a:solidFill>
                <a:latin typeface="Calibri"/>
              </a:rPr>
              <a:t>xx</a:t>
            </a:r>
            <a:r>
              <a:rPr lang="de-DE" sz="1200" b="1" spc="-1" dirty="0">
                <a:solidFill>
                  <a:srgbClr val="FF0000"/>
                </a:solidFill>
                <a:latin typeface="Calibri"/>
              </a:rPr>
              <a:t>: C# „Rescue </a:t>
            </a:r>
            <a:r>
              <a:rPr lang="de-DE" sz="1200" b="1" spc="-1" dirty="0" err="1">
                <a:solidFill>
                  <a:srgbClr val="FF0000"/>
                </a:solidFill>
                <a:latin typeface="Calibri"/>
              </a:rPr>
              <a:t>Obstacle</a:t>
            </a:r>
            <a:r>
              <a:rPr lang="de-DE" sz="1200" b="1" spc="-1" dirty="0">
                <a:solidFill>
                  <a:srgbClr val="FF0000"/>
                </a:solidFill>
                <a:latin typeface="Calibri"/>
              </a:rPr>
              <a:t>“ 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262E19-8528-4E9A-9978-09395467F9EF}"/>
              </a:ext>
            </a:extLst>
          </p:cNvPr>
          <p:cNvSpPr txBox="1"/>
          <p:nvPr/>
        </p:nvSpPr>
        <p:spPr>
          <a:xfrm>
            <a:off x="7119688" y="2260496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5DC7492-A215-4F44-9DE2-06407441D00B}"/>
              </a:ext>
            </a:extLst>
          </p:cNvPr>
          <p:cNvSpPr txBox="1"/>
          <p:nvPr/>
        </p:nvSpPr>
        <p:spPr>
          <a:xfrm rot="20405770">
            <a:off x="463291" y="4863314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Video / </a:t>
            </a:r>
            <a:r>
              <a:rPr lang="de-DE" b="1" dirty="0" err="1">
                <a:solidFill>
                  <a:srgbClr val="FF0000"/>
                </a:solidFill>
              </a:rPr>
              <a:t>gif</a:t>
            </a:r>
            <a:r>
              <a:rPr lang="de-DE" b="1" dirty="0">
                <a:solidFill>
                  <a:srgbClr val="FF0000"/>
                </a:solidFill>
              </a:rPr>
              <a:t> aus C# ???</a:t>
            </a:r>
          </a:p>
          <a:p>
            <a:r>
              <a:rPr lang="de-DE" b="1" dirty="0">
                <a:solidFill>
                  <a:srgbClr val="FF0000"/>
                </a:solidFill>
              </a:rPr>
              <a:t>Oder nach Zusammenfassung ???</a:t>
            </a:r>
          </a:p>
        </p:txBody>
      </p:sp>
    </p:spTree>
    <p:extLst>
      <p:ext uri="{BB962C8B-B14F-4D97-AF65-F5344CB8AC3E}">
        <p14:creationId xmlns:p14="http://schemas.microsoft.com/office/powerpoint/2010/main" val="16305796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1" dirty="0" err="1">
                <a:solidFill>
                  <a:srgbClr val="000000"/>
                </a:solidFill>
                <a:latin typeface="Calibri"/>
              </a:rPr>
              <a:t>Zusammenfassung</a:t>
            </a:r>
            <a:endParaRPr lang="en-US" sz="48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2318097A-4438-4214-A177-8B43A1BCBB1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85600" y="1875453"/>
            <a:ext cx="6345624" cy="4097307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AC53016-7324-4B9A-8438-A7BA831831A6}"/>
              </a:ext>
            </a:extLst>
          </p:cNvPr>
          <p:cNvSpPr txBox="1"/>
          <p:nvPr/>
        </p:nvSpPr>
        <p:spPr>
          <a:xfrm>
            <a:off x="7138349" y="2224263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EC7757-CD96-4125-B663-32FAC67DFCAF}"/>
              </a:ext>
            </a:extLst>
          </p:cNvPr>
          <p:cNvSpPr txBox="1"/>
          <p:nvPr/>
        </p:nvSpPr>
        <p:spPr>
          <a:xfrm>
            <a:off x="7138349" y="2553123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6CF9EE3-F4DF-4535-B27E-526D33FAD55B}"/>
              </a:ext>
            </a:extLst>
          </p:cNvPr>
          <p:cNvSpPr txBox="1"/>
          <p:nvPr/>
        </p:nvSpPr>
        <p:spPr>
          <a:xfrm>
            <a:off x="7138349" y="2846950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16A14EE-0D0B-467A-A4A0-3D83E385F0C3}"/>
              </a:ext>
            </a:extLst>
          </p:cNvPr>
          <p:cNvSpPr txBox="1"/>
          <p:nvPr/>
        </p:nvSpPr>
        <p:spPr>
          <a:xfrm>
            <a:off x="7138349" y="3153241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C6C6ED-EFDC-4278-91BF-2CA38F81385F}"/>
              </a:ext>
            </a:extLst>
          </p:cNvPr>
          <p:cNvSpPr txBox="1"/>
          <p:nvPr/>
        </p:nvSpPr>
        <p:spPr>
          <a:xfrm>
            <a:off x="7138349" y="3469637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B701351-966A-4C25-BF3A-81614D2249A2}"/>
              </a:ext>
            </a:extLst>
          </p:cNvPr>
          <p:cNvSpPr txBox="1"/>
          <p:nvPr/>
        </p:nvSpPr>
        <p:spPr>
          <a:xfrm>
            <a:off x="7138349" y="3769665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C0E31F-6918-4DB9-81C4-E89DE92245B1}"/>
              </a:ext>
            </a:extLst>
          </p:cNvPr>
          <p:cNvSpPr txBox="1"/>
          <p:nvPr/>
        </p:nvSpPr>
        <p:spPr>
          <a:xfrm>
            <a:off x="7138349" y="4098525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7B8C29-0259-43CC-828B-CE5B2F97DF79}"/>
              </a:ext>
            </a:extLst>
          </p:cNvPr>
          <p:cNvSpPr txBox="1"/>
          <p:nvPr/>
        </p:nvSpPr>
        <p:spPr>
          <a:xfrm>
            <a:off x="7138349" y="439235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4296AED-4C81-4E2B-9B7C-7748F16C37B1}"/>
              </a:ext>
            </a:extLst>
          </p:cNvPr>
          <p:cNvSpPr txBox="1"/>
          <p:nvPr/>
        </p:nvSpPr>
        <p:spPr>
          <a:xfrm>
            <a:off x="7138349" y="4698643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2BCACBE-269E-421E-BC46-523557FF6A94}"/>
              </a:ext>
            </a:extLst>
          </p:cNvPr>
          <p:cNvSpPr txBox="1"/>
          <p:nvPr/>
        </p:nvSpPr>
        <p:spPr>
          <a:xfrm>
            <a:off x="7138349" y="5015039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56CD4CA-6C77-4227-8ABC-8C9378FAFC2D}"/>
              </a:ext>
            </a:extLst>
          </p:cNvPr>
          <p:cNvSpPr txBox="1"/>
          <p:nvPr/>
        </p:nvSpPr>
        <p:spPr>
          <a:xfrm>
            <a:off x="7138349" y="5428183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</p:spTree>
    <p:extLst>
      <p:ext uri="{BB962C8B-B14F-4D97-AF65-F5344CB8AC3E}">
        <p14:creationId xmlns:p14="http://schemas.microsoft.com/office/powerpoint/2010/main" val="42514003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 err="1">
                <a:solidFill>
                  <a:srgbClr val="404040"/>
                </a:solidFill>
                <a:latin typeface="Calibri Light"/>
              </a:rPr>
              <a:t>Ausblick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9B84CB-CA00-43DD-809B-B7C8BE1170A8}"/>
              </a:ext>
            </a:extLst>
          </p:cNvPr>
          <p:cNvSpPr txBox="1"/>
          <p:nvPr/>
        </p:nvSpPr>
        <p:spPr>
          <a:xfrm>
            <a:off x="822960" y="194076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28711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 err="1">
                <a:solidFill>
                  <a:srgbClr val="404040"/>
                </a:solidFill>
                <a:latin typeface="Calibri Light"/>
              </a:rPr>
              <a:t>Referenzen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3908D7C-1CD4-4248-A814-97D14BB2D39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360" y="1884960"/>
            <a:ext cx="11389698" cy="47075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Abb.1	</a:t>
            </a:r>
            <a:r>
              <a:rPr lang="de-DE" sz="1200" b="0" strike="noStrike" spc="-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https://www.planet-wissen.de/natur/naturgewalten/erdbeben/index.html</a:t>
            </a:r>
            <a:endParaRPr lang="de-DE" sz="12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de-DE" sz="12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2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Abb.2	</a:t>
            </a:r>
            <a:r>
              <a:rPr lang="de-DE" sz="1200" b="0" strike="noStrike" spc="-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https://p5.focus.de/img/fotos/origs8399001/3248515803-w630-h472-o-q75-p5/urn-newsml-dpa-com-20090101-180201-99-893310-large-4-3.jpg</a:t>
            </a:r>
            <a:endParaRPr lang="de-DE" sz="1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de-DE" sz="12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2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Abb.3	</a:t>
            </a:r>
            <a:r>
              <a:rPr lang="de-DE" sz="1200" b="0" strike="noStrike" spc="-1" dirty="0">
                <a:latin typeface="Arial"/>
              </a:rPr>
              <a:t>https://www.donnersberg.de/</a:t>
            </a:r>
            <a:r>
              <a:rPr lang="de-DE" sz="1200" b="0" strike="noStrike" spc="-1" dirty="0" err="1">
                <a:latin typeface="Arial"/>
              </a:rPr>
              <a:t>donnersbergkreis</a:t>
            </a:r>
            <a:r>
              <a:rPr lang="de-DE" sz="1200" b="0" strike="noStrike" spc="-1" dirty="0">
                <a:latin typeface="Arial"/>
              </a:rPr>
              <a:t>/Aktuelles/Aktuelles%20aus%20dem%20Kreishaus/2017/August/Großübung%20erfolgreich%20bewältigt/</a:t>
            </a:r>
          </a:p>
          <a:p>
            <a:pPr>
              <a:lnSpc>
                <a:spcPct val="100000"/>
              </a:lnSpc>
            </a:pPr>
            <a:endParaRPr lang="de-DE" sz="1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200" spc="-1" dirty="0">
                <a:latin typeface="Calibri" panose="020F0502020204030204" pitchFamily="34" charset="0"/>
                <a:cs typeface="Calibri" panose="020F0502020204030204" pitchFamily="34" charset="0"/>
              </a:rPr>
              <a:t>Abb.4 	</a:t>
            </a:r>
            <a:r>
              <a:rPr lang="de-DE" sz="1200" b="0" strike="noStrike" spc="-1" dirty="0">
                <a:latin typeface="Arial"/>
                <a:hlinkClick r:id="rId5"/>
              </a:rPr>
              <a:t>https://www.mining-technology.com/features/feature111373/</a:t>
            </a:r>
            <a:endParaRPr lang="de-DE" sz="1200" b="0" strike="noStrike" spc="-1" dirty="0">
              <a:latin typeface="Arial"/>
            </a:endParaRPr>
          </a:p>
          <a:p>
            <a:endParaRPr lang="de-DE" sz="1200" spc="-1" dirty="0">
              <a:latin typeface="Arial"/>
            </a:endParaRPr>
          </a:p>
          <a:p>
            <a:r>
              <a:rPr lang="de-DE" sz="1200" b="0" strike="noStrike" spc="-1" dirty="0">
                <a:latin typeface="Arial"/>
              </a:rPr>
              <a:t>Abb.5	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Product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context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overview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 (Erstellung mit Enterprise Architecture)</a:t>
            </a:r>
          </a:p>
          <a:p>
            <a:endParaRPr lang="de-DE" sz="1200" b="1" spc="-1" dirty="0">
              <a:solidFill>
                <a:srgbClr val="000000"/>
              </a:solidFill>
              <a:latin typeface="Calibri"/>
            </a:endParaRPr>
          </a:p>
          <a:p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Abb.6	 System 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environment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 (Erstellung mit Enterprise Architecture)</a:t>
            </a:r>
          </a:p>
          <a:p>
            <a:endParaRPr lang="de-DE" sz="1200" b="1" spc="-1" dirty="0">
              <a:solidFill>
                <a:srgbClr val="000000"/>
              </a:solidFill>
              <a:latin typeface="Calibri"/>
            </a:endParaRPr>
          </a:p>
          <a:p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Abb.7	 Use Case Model (Erstellung mit Enterprise Architecture)</a:t>
            </a:r>
          </a:p>
          <a:p>
            <a:endParaRPr lang="de-DE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spc="-1" dirty="0">
                <a:latin typeface="Arial"/>
              </a:rPr>
              <a:t>Abb.8	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Paper Prototype Bruno Berger</a:t>
            </a:r>
          </a:p>
          <a:p>
            <a:endParaRPr lang="de-DE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spc="-1" dirty="0">
                <a:latin typeface="Arial"/>
              </a:rPr>
              <a:t>Abb.9	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Paper Prototype Melanie Löbel</a:t>
            </a:r>
            <a:endParaRPr lang="de-DE" sz="1200" b="0" strike="noStrike" spc="-1" dirty="0">
              <a:latin typeface="Arial"/>
            </a:endParaRPr>
          </a:p>
          <a:p>
            <a:endParaRPr lang="de-DE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spc="-1" dirty="0">
                <a:latin typeface="Arial"/>
              </a:rPr>
              <a:t>Abb.10	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Paper Prototype Lukas Walter</a:t>
            </a:r>
          </a:p>
          <a:p>
            <a:pPr>
              <a:lnSpc>
                <a:spcPct val="100000"/>
              </a:lnSpc>
            </a:pPr>
            <a:endParaRPr lang="de-DE" sz="1200" b="1" spc="-1" dirty="0">
              <a:solidFill>
                <a:srgbClr val="000000"/>
              </a:solidFill>
              <a:latin typeface="Calibri"/>
            </a:endParaRPr>
          </a:p>
          <a:p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Abb.11	3D Prototype</a:t>
            </a:r>
            <a:endParaRPr lang="de-DE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 dirty="0">
              <a:latin typeface="Arial"/>
            </a:endParaRPr>
          </a:p>
          <a:p>
            <a:endParaRPr lang="de-DE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 err="1">
                <a:solidFill>
                  <a:srgbClr val="404040"/>
                </a:solidFill>
                <a:latin typeface="Calibri Light"/>
              </a:rPr>
              <a:t>Literatur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76F3C4-6D58-431A-97AD-C68B2E3DFAB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2960" y="1884960"/>
            <a:ext cx="7585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[1]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>
            <a:extLst>
              <a:ext uri="{FF2B5EF4-FFF2-40B4-BE49-F238E27FC236}">
                <a16:creationId xmlns:a16="http://schemas.microsoft.com/office/drawing/2014/main" id="{F62A56A4-2F60-4D98-A5E2-E24A9EEE2332}"/>
              </a:ext>
            </a:extLst>
          </p:cNvPr>
          <p:cNvSpPr/>
          <p:nvPr/>
        </p:nvSpPr>
        <p:spPr bwMode="auto">
          <a:xfrm>
            <a:off x="822960" y="1884703"/>
            <a:ext cx="5943493" cy="34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288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A8C44-524F-41D3-9000-7B7FB14E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07081"/>
            <a:ext cx="7543440" cy="609398"/>
          </a:xfrm>
        </p:spPr>
        <p:txBody>
          <a:bodyPr/>
          <a:lstStyle/>
          <a:p>
            <a:r>
              <a:rPr lang="de-DE" dirty="0" err="1"/>
              <a:t>BackUp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552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9F545A00-2948-49AF-8676-2F470769E1AF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2" name="Grafik 5">
            <a:extLst>
              <a:ext uri="{FF2B5EF4-FFF2-40B4-BE49-F238E27FC236}">
                <a16:creationId xmlns:a16="http://schemas.microsoft.com/office/drawing/2014/main" id="{7D7D9534-86F5-49DC-8D46-D98509C2E4AC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5580E25-76B3-4848-AD59-57CDD212DE4D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E5410E54-A39F-4727-BB42-E71FDEDA2EA0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6FCA81B-E8E0-4DF5-9C93-3E84262BD6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4362480"/>
            <a:ext cx="2517117" cy="16764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D767963-626F-44DC-AF29-FB85AEE4BC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36250" r="45109" b="47123"/>
          <a:stretch/>
        </p:blipFill>
        <p:spPr>
          <a:xfrm>
            <a:off x="3988047" y="4640665"/>
            <a:ext cx="1167905" cy="112003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EC3B66-72EC-4C17-A112-70471B4BA4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6" r="15161" b="53143"/>
          <a:stretch/>
        </p:blipFill>
        <p:spPr>
          <a:xfrm>
            <a:off x="5609601" y="4541521"/>
            <a:ext cx="2799279" cy="1349187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666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849676-09EC-4387-BA32-7AAA3EFEA0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85600" y="1875453"/>
            <a:ext cx="6345624" cy="4097307"/>
          </a:xfrm>
          <a:prstGeom prst="rect">
            <a:avLst/>
          </a:prstGeom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85921CC-6222-4E02-8230-C4D45BAE4910}"/>
              </a:ext>
            </a:extLst>
          </p:cNvPr>
          <p:cNvSpPr/>
          <p:nvPr/>
        </p:nvSpPr>
        <p:spPr>
          <a:xfrm>
            <a:off x="905920" y="3515360"/>
            <a:ext cx="6304984" cy="12903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0E76B1-87D6-4378-9B4B-4607DC3CB310}"/>
              </a:ext>
            </a:extLst>
          </p:cNvPr>
          <p:cNvSpPr/>
          <p:nvPr/>
        </p:nvSpPr>
        <p:spPr>
          <a:xfrm>
            <a:off x="2379120" y="5392500"/>
            <a:ext cx="4831784" cy="540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065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>
            <a:defPPr>
              <a:defRPr lang="de-DE"/>
            </a:defPPr>
            <a:lvl1pPr>
              <a:lnSpc>
                <a:spcPct val="85000"/>
              </a:lnSpc>
              <a:defRPr sz="4800" b="1" strike="noStrike" spc="-52">
                <a:solidFill>
                  <a:srgbClr val="404040"/>
                </a:solidFill>
                <a:latin typeface="Calibri Light"/>
              </a:defRPr>
            </a:lvl1pPr>
          </a:lstStyle>
          <a:p>
            <a:r>
              <a:rPr lang="en-US" dirty="0" err="1"/>
              <a:t>Implementierung</a:t>
            </a:r>
            <a:endParaRPr lang="en-US" dirty="0"/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56228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Abb.11: Paper Prototype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EBCCA4-7C69-42B1-991D-FF1BD2118F95}"/>
              </a:ext>
            </a:extLst>
          </p:cNvPr>
          <p:cNvSpPr txBox="1"/>
          <p:nvPr/>
        </p:nvSpPr>
        <p:spPr>
          <a:xfrm rot="19972583">
            <a:off x="9612563" y="180917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Renderings austauschen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E6E404-5CF5-452F-9FB2-5267D5674247}"/>
              </a:ext>
            </a:extLst>
          </p:cNvPr>
          <p:cNvSpPr txBox="1"/>
          <p:nvPr/>
        </p:nvSpPr>
        <p:spPr>
          <a:xfrm>
            <a:off x="9689430" y="3097260"/>
            <a:ext cx="37847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vorn 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hinten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Explosionsansicht (Bild / Video / </a:t>
            </a:r>
            <a:r>
              <a:rPr lang="de-DE" sz="1500" b="1" dirty="0" err="1">
                <a:solidFill>
                  <a:srgbClr val="FF0000"/>
                </a:solidFill>
              </a:rPr>
              <a:t>gif</a:t>
            </a:r>
            <a:r>
              <a:rPr lang="de-DE" sz="15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71143-D784-412C-9893-8FC584B05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11" y="2501453"/>
            <a:ext cx="6218706" cy="2879391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2477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8AB5580B-E7C7-45B0-8006-CC4FA506E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6" r="15161" b="53143"/>
          <a:stretch/>
        </p:blipFill>
        <p:spPr>
          <a:xfrm>
            <a:off x="5026847" y="4238417"/>
            <a:ext cx="3570265" cy="1720784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DC02C02-0B04-45F2-935E-2D687388D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36250" r="45109" b="47123"/>
          <a:stretch/>
        </p:blipFill>
        <p:spPr>
          <a:xfrm>
            <a:off x="3162787" y="4305403"/>
            <a:ext cx="1724489" cy="1653798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A8493EE-E3BE-4913-BE0C-DE4495D970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1" y="4282801"/>
            <a:ext cx="2517117" cy="16764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65330B-3DC0-4225-84DD-60325D430BCC}"/>
              </a:ext>
            </a:extLst>
          </p:cNvPr>
          <p:cNvSpPr txBox="1"/>
          <p:nvPr/>
        </p:nvSpPr>
        <p:spPr>
          <a:xfrm>
            <a:off x="7119688" y="2230276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1C4A3B-07CD-4735-94C7-30F4C65CAAEB}"/>
              </a:ext>
            </a:extLst>
          </p:cNvPr>
          <p:cNvSpPr txBox="1"/>
          <p:nvPr/>
        </p:nvSpPr>
        <p:spPr>
          <a:xfrm>
            <a:off x="7119688" y="2516538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C9C0BE-F084-4FD0-83F8-BDC49CAFF9AE}"/>
              </a:ext>
            </a:extLst>
          </p:cNvPr>
          <p:cNvSpPr txBox="1"/>
          <p:nvPr/>
        </p:nvSpPr>
        <p:spPr>
          <a:xfrm>
            <a:off x="7119688" y="2848413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B271409-201E-4699-9AEB-0E1D3365CE85}"/>
              </a:ext>
            </a:extLst>
          </p:cNvPr>
          <p:cNvSpPr txBox="1"/>
          <p:nvPr/>
        </p:nvSpPr>
        <p:spPr>
          <a:xfrm>
            <a:off x="7119688" y="3152656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5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5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5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5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3F285B8-6A01-44C4-9174-BFE25E174A76}"/>
              </a:ext>
            </a:extLst>
          </p:cNvPr>
          <p:cNvSpPr txBox="1"/>
          <p:nvPr/>
        </p:nvSpPr>
        <p:spPr>
          <a:xfrm>
            <a:off x="7119688" y="3579642"/>
            <a:ext cx="42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8B23A5-6F8B-4B83-922A-7BB188DB83CD}"/>
              </a:ext>
            </a:extLst>
          </p:cNvPr>
          <p:cNvSpPr txBox="1"/>
          <p:nvPr/>
        </p:nvSpPr>
        <p:spPr>
          <a:xfrm rot="20871050">
            <a:off x="620812" y="3972662"/>
            <a:ext cx="7665719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FF0000"/>
                </a:solidFill>
              </a:rPr>
              <a:t>Implementierung 3D</a:t>
            </a:r>
          </a:p>
          <a:p>
            <a:r>
              <a:rPr lang="de-DE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kurzes Video (Greifer), Renderings mit Ansichten (Greifarm, Peripherie, Boxen)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B6FFE1-2FE2-439D-B286-16DAA5B4CA06}"/>
              </a:ext>
            </a:extLst>
          </p:cNvPr>
          <p:cNvSpPr txBox="1"/>
          <p:nvPr/>
        </p:nvSpPr>
        <p:spPr>
          <a:xfrm rot="20871050">
            <a:off x="945932" y="4828614"/>
            <a:ext cx="766571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FF0000"/>
                </a:solidFill>
              </a:rPr>
              <a:t>Implementierung C# oder Aktivitätsdiagramme</a:t>
            </a:r>
          </a:p>
          <a:p>
            <a:r>
              <a:rPr lang="de-DE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Objekterkennung und -bergung</a:t>
            </a:r>
            <a:endParaRPr lang="de-DE" sz="1600" b="1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67F71F5-7073-44AC-83A3-0E09171A2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359" y="1894021"/>
            <a:ext cx="1520488" cy="1733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FC7C6E7-2370-44E6-8673-CFF6EC811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6496" y="2039108"/>
            <a:ext cx="1075939" cy="844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25BB33C-1433-4FBA-B692-655C715E5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6847" y="2516538"/>
            <a:ext cx="489649" cy="5347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D319363-7FE2-46A1-B0D0-EAC441E99E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13914" y="2923646"/>
            <a:ext cx="1069496" cy="8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649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4"/>
          <p:cNvPicPr/>
          <p:nvPr/>
        </p:nvPicPr>
        <p:blipFill>
          <a:blip r:embed="rId2"/>
          <a:stretch/>
        </p:blipFill>
        <p:spPr>
          <a:xfrm>
            <a:off x="926280" y="2000160"/>
            <a:ext cx="4680360" cy="33645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 err="1">
                <a:solidFill>
                  <a:srgbClr val="404040"/>
                </a:solidFill>
                <a:latin typeface="Calibri Light"/>
              </a:rPr>
              <a:t>Produktübersicht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7B28BA-4A31-48C0-B58B-9C25035C3B9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36720" y="5351040"/>
            <a:ext cx="22582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Abb.5: 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Product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context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overview</a:t>
            </a:r>
            <a:endParaRPr lang="de-DE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Systemumgebung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24A8122-0D93-4B93-B9D4-9AE81A35AF2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6640" y="6023341"/>
            <a:ext cx="1936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Abb.6: System 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environment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FD63A3-60DB-4E18-B035-1AEE9846A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0" y="1778306"/>
            <a:ext cx="4998299" cy="4245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5">
            <a:extLst>
              <a:ext uri="{FF2B5EF4-FFF2-40B4-BE49-F238E27FC236}">
                <a16:creationId xmlns:a16="http://schemas.microsoft.com/office/drawing/2014/main" id="{49767B81-9FC6-40F8-9689-5D513A9B64C1}"/>
              </a:ext>
            </a:extLst>
          </p:cNvPr>
          <p:cNvSpPr/>
          <p:nvPr/>
        </p:nvSpPr>
        <p:spPr bwMode="auto">
          <a:xfrm>
            <a:off x="822960" y="2313910"/>
            <a:ext cx="5943493" cy="1315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80887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Requirements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Tab.1: 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Requirements</a:t>
            </a:r>
            <a:endParaRPr lang="de-DE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 dirty="0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1875453"/>
            <a:ext cx="6345624" cy="409730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2040</Words>
  <Application>Microsoft Office PowerPoint</Application>
  <PresentationFormat>Bildschirmpräsentation (4:3)</PresentationFormat>
  <Paragraphs>497</Paragraphs>
  <Slides>54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54</vt:i4>
      </vt:variant>
    </vt:vector>
  </HeadingPairs>
  <TitlesOfParts>
    <vt:vector size="63" baseType="lpstr">
      <vt:lpstr>-apple-system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BackUp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Löbel, Melanie</dc:creator>
  <dc:description/>
  <cp:lastModifiedBy>Melanie Löbel</cp:lastModifiedBy>
  <cp:revision>506</cp:revision>
  <cp:lastPrinted>2020-08-12T10:51:35Z</cp:lastPrinted>
  <dcterms:created xsi:type="dcterms:W3CDTF">2019-04-05T07:17:35Z</dcterms:created>
  <dcterms:modified xsi:type="dcterms:W3CDTF">2020-08-22T14:32:09Z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